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31"/>
  </p:notesMasterIdLst>
  <p:sldIdLst>
    <p:sldId id="256" r:id="rId2"/>
    <p:sldId id="273" r:id="rId3"/>
    <p:sldId id="277" r:id="rId4"/>
    <p:sldId id="259" r:id="rId5"/>
    <p:sldId id="260" r:id="rId6"/>
    <p:sldId id="299" r:id="rId7"/>
    <p:sldId id="261" r:id="rId8"/>
    <p:sldId id="291" r:id="rId9"/>
    <p:sldId id="263" r:id="rId10"/>
    <p:sldId id="264" r:id="rId11"/>
    <p:sldId id="294" r:id="rId12"/>
    <p:sldId id="296" r:id="rId13"/>
    <p:sldId id="297" r:id="rId14"/>
    <p:sldId id="295" r:id="rId15"/>
    <p:sldId id="265" r:id="rId16"/>
    <p:sldId id="287" r:id="rId17"/>
    <p:sldId id="266" r:id="rId18"/>
    <p:sldId id="288" r:id="rId19"/>
    <p:sldId id="267" r:id="rId20"/>
    <p:sldId id="302" r:id="rId21"/>
    <p:sldId id="298" r:id="rId22"/>
    <p:sldId id="268" r:id="rId23"/>
    <p:sldId id="293" r:id="rId24"/>
    <p:sldId id="270" r:id="rId25"/>
    <p:sldId id="292" r:id="rId26"/>
    <p:sldId id="275" r:id="rId27"/>
    <p:sldId id="300" r:id="rId28"/>
    <p:sldId id="301" r:id="rId29"/>
    <p:sldId id="272"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264"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05E30-14CD-49F6-BAB7-FE0AC4ED9ED0}" type="datetimeFigureOut">
              <a:rPr lang="ru-RU" smtClean="0"/>
              <a:pPr/>
              <a:t>пт 26.06.20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C1B59-E10E-4CE3-8CEA-60254442D319}" type="slidenum">
              <a:rPr lang="ru-RU" smtClean="0"/>
              <a:pPr/>
              <a:t>‹#›</a:t>
            </a:fld>
            <a:endParaRPr lang="ru-RU"/>
          </a:p>
        </p:txBody>
      </p:sp>
    </p:spTree>
    <p:extLst>
      <p:ext uri="{BB962C8B-B14F-4D97-AF65-F5344CB8AC3E}">
        <p14:creationId xmlns:p14="http://schemas.microsoft.com/office/powerpoint/2010/main" xmlns="" val="219069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FFC1B59-E10E-4CE3-8CEA-60254442D319}" type="slidenum">
              <a:rPr lang="ru-RU" smtClean="0"/>
              <a:pPr/>
              <a:t>1</a:t>
            </a:fld>
            <a:endParaRPr lang="ru-RU"/>
          </a:p>
        </p:txBody>
      </p:sp>
    </p:spTree>
    <p:extLst>
      <p:ext uri="{BB962C8B-B14F-4D97-AF65-F5344CB8AC3E}">
        <p14:creationId xmlns:p14="http://schemas.microsoft.com/office/powerpoint/2010/main" xmlns="" val="195534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18EA315-70D3-4FDE-A2E2-118B001956F7}"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40627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6C54F51-6C4F-46CE-889B-079C92DF2E3A}"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70188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9F6CE30-450F-4AF1-B055-C9B320E55B5A}"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194ABB-2894-42A2-9756-87B176407D09}"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984036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321618C-3FC4-4898-B008-F4A145C37297}"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99833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40F84223-8363-497C-B3A8-A8DEA20B6B31}"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194ABB-2894-42A2-9756-87B176407D09}"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42081191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40F84223-8363-497C-B3A8-A8DEA20B6B31}"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20034907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E2D6F4E-52BD-46C2-8B41-0879A0E5CC0D}"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435661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7D22B2-121C-4949-BE9C-15258253C2F3}"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510757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Три колонки">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6"/>
          <p:cNvSpPr>
            <a:spLocks noGrp="1"/>
          </p:cNvSpPr>
          <p:nvPr>
            <p:ph type="dt" sz="half" idx="10"/>
          </p:nvPr>
        </p:nvSpPr>
        <p:spPr/>
        <p:txBody>
          <a:bodyPr/>
          <a:lstStyle/>
          <a:p>
            <a:fld id="{C03B6B1D-1FD3-46C5-93B7-E1BAC1C46124}" type="datetime1">
              <a:rPr lang="ru-RU" smtClean="0"/>
              <a:pPr/>
              <a:t>пт 26.06.20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4224790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FBE381D-11C5-448A-9308-7E982183FF0D}"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43025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F675BA-0A19-4C10-B89C-44512BE0E965}"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59371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AC3612-552C-48CE-876A-334C13086C9D}" type="datetime1">
              <a:rPr lang="ru-RU" smtClean="0"/>
              <a:pPr/>
              <a:t>пт 26.06.20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37205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2BEAF6D-B227-437C-B7C3-1EA365DD6704}"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9560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F9CA60-1BC7-4BC7-A6AF-E9C2CB7AD4E0}" type="datetime1">
              <a:rPr lang="ru-RU" smtClean="0"/>
              <a:pPr/>
              <a:t>пт 26.06.20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81728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386E05A-F03A-485A-BADE-BA535BF9F579}" type="datetime1">
              <a:rPr lang="ru-RU" smtClean="0"/>
              <a:pPr/>
              <a:t>пт 26.06.20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59641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94B20-1C5F-4C73-826D-0146F9E4CB92}" type="datetime1">
              <a:rPr lang="ru-RU" smtClean="0"/>
              <a:pPr/>
              <a:t>пт 26.06.20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122678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9C97E93-9B21-4131-BBD5-3BCE9B0FF0D8}"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500602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D3E640-C5AF-4805-B2DA-6E32023F992E}" type="datetime1">
              <a:rPr lang="ru-RU" smtClean="0"/>
              <a:pPr/>
              <a:t>пт 26.06.20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314507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0F84223-8363-497C-B3A8-A8DEA20B6B31}" type="datetime1">
              <a:rPr lang="ru-RU" smtClean="0"/>
              <a:pPr/>
              <a:t>пт 26.06.20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8194ABB-2894-42A2-9756-87B176407D09}" type="slidenum">
              <a:rPr lang="ru-RU" smtClean="0"/>
              <a:pPr/>
              <a:t>‹#›</a:t>
            </a:fld>
            <a:endParaRPr lang="ru-RU"/>
          </a:p>
        </p:txBody>
      </p:sp>
    </p:spTree>
    <p:extLst>
      <p:ext uri="{BB962C8B-B14F-4D97-AF65-F5344CB8AC3E}">
        <p14:creationId xmlns:p14="http://schemas.microsoft.com/office/powerpoint/2010/main" xmlns="" val="26901525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interbuh.com.ua/ua/documents/oneregulations/86056"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voz.gov.ua/rmg-2020/3167-berezen.html" TargetMode="External"/><Relationship Id="rId2" Type="http://schemas.openxmlformats.org/officeDocument/2006/relationships/hyperlink" Target="http://voz.gov.ua/engine/download.php?id=4374" TargetMode="External"/><Relationship Id="rId1" Type="http://schemas.openxmlformats.org/officeDocument/2006/relationships/slideLayout" Target="../slideLayouts/slideLayout2.xml"/><Relationship Id="rId4" Type="http://schemas.openxmlformats.org/officeDocument/2006/relationships/hyperlink" Target="http://voz.gov.ua/privatizacya-ta-orenda.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interbuh.com.ua/ua/documents/oneregulations/8605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3600" dirty="0" smtClean="0"/>
              <a:t>«</a:t>
            </a:r>
            <a:r>
              <a:rPr lang="ru-RU" sz="3600" dirty="0" err="1" smtClean="0"/>
              <a:t>Громадський</a:t>
            </a:r>
            <a:r>
              <a:rPr lang="ru-RU" sz="3600" dirty="0" smtClean="0"/>
              <a:t> аудит е</a:t>
            </a:r>
            <a:r>
              <a:rPr lang="uk-UA" sz="3600" dirty="0" err="1" smtClean="0"/>
              <a:t>фективності</a:t>
            </a:r>
            <a:r>
              <a:rPr lang="uk-UA" sz="3600" dirty="0" smtClean="0"/>
              <a:t> використання комунальної власності територіальної громади міста Вознесенська в інтересах її жителів»  </a:t>
            </a:r>
            <a:br>
              <a:rPr lang="uk-UA" sz="3600" dirty="0" smtClean="0"/>
            </a:br>
            <a:r>
              <a:rPr lang="uk-UA" sz="3600" dirty="0"/>
              <a:t/>
            </a:r>
            <a:br>
              <a:rPr lang="uk-UA" sz="3600" dirty="0"/>
            </a:br>
            <a:r>
              <a:rPr lang="uk-UA" sz="3200" dirty="0" smtClean="0"/>
              <a:t>26.06.2020р.,м.Миколаїв</a:t>
            </a:r>
            <a:endParaRPr lang="ru-RU" sz="3200" dirty="0"/>
          </a:p>
        </p:txBody>
      </p:sp>
      <p:sp>
        <p:nvSpPr>
          <p:cNvPr id="3" name="Подзаголовок 2"/>
          <p:cNvSpPr>
            <a:spLocks noGrp="1"/>
          </p:cNvSpPr>
          <p:nvPr>
            <p:ph type="subTitle" idx="1"/>
          </p:nvPr>
        </p:nvSpPr>
        <p:spPr/>
        <p:txBody>
          <a:bodyPr>
            <a:normAutofit fontScale="85000" lnSpcReduction="10000"/>
          </a:bodyPr>
          <a:lstStyle/>
          <a:p>
            <a:r>
              <a:rPr lang="uk-UA" dirty="0" smtClean="0"/>
              <a:t> </a:t>
            </a:r>
            <a:r>
              <a:rPr lang="uk-UA" sz="1900" b="1" dirty="0" smtClean="0">
                <a:solidFill>
                  <a:schemeClr val="accent1">
                    <a:lumMod val="75000"/>
                  </a:schemeClr>
                </a:solidFill>
              </a:rPr>
              <a:t>ГО «Вознесенська асоціація розвитку місцевої демократії»</a:t>
            </a:r>
          </a:p>
          <a:p>
            <a:r>
              <a:rPr lang="uk-UA" sz="1900" b="1" dirty="0" smtClean="0"/>
              <a:t>Проект реалізується в рамках </a:t>
            </a:r>
            <a:r>
              <a:rPr lang="uk-UA" sz="1900" b="1" dirty="0"/>
              <a:t> </a:t>
            </a:r>
            <a:r>
              <a:rPr lang="uk-UA" sz="1900" b="1" dirty="0" smtClean="0"/>
              <a:t>конкурсу малих грантів  </a:t>
            </a:r>
            <a:r>
              <a:rPr lang="en-US" sz="1900" b="1" dirty="0" smtClean="0"/>
              <a:t> #</a:t>
            </a:r>
            <a:r>
              <a:rPr lang="uk-UA" sz="1900" b="1" dirty="0" smtClean="0"/>
              <a:t>Громадська префектура для ефективних місцевих бюджетів півдня України», за підтримки «Фонду розвитку міста Миколаєва» за кошти </a:t>
            </a:r>
            <a:r>
              <a:rPr lang="en-US" sz="1900" b="1" dirty="0" smtClean="0"/>
              <a:t>NED</a:t>
            </a:r>
            <a:r>
              <a:rPr lang="uk-UA" sz="1900" b="1" dirty="0" smtClean="0"/>
              <a:t> (</a:t>
            </a:r>
            <a:r>
              <a:rPr lang="uk-UA" sz="1900" b="1" dirty="0" err="1" smtClean="0"/>
              <a:t>Вашингтон,США</a:t>
            </a:r>
            <a:r>
              <a:rPr lang="uk-UA" sz="1900" b="1" dirty="0" smtClean="0"/>
              <a:t>)</a:t>
            </a:r>
            <a:endParaRPr lang="ru-RU" sz="1900" b="1" dirty="0"/>
          </a:p>
        </p:txBody>
      </p:sp>
      <p:pic>
        <p:nvPicPr>
          <p:cNvPr id="4" name="Рисунок 3"/>
          <p:cNvPicPr/>
          <p:nvPr/>
        </p:nvPicPr>
        <p:blipFill>
          <a:blip r:embed="rId3" cstate="print">
            <a:lum bright="-18000" contrast="42000"/>
            <a:extLst>
              <a:ext uri="{28A0092B-C50C-407E-A947-70E740481C1C}">
                <a14:useLocalDpi xmlns:a14="http://schemas.microsoft.com/office/drawing/2010/main" xmlns="" val="0"/>
              </a:ext>
            </a:extLst>
          </a:blip>
          <a:srcRect b="2631"/>
          <a:stretch>
            <a:fillRect/>
          </a:stretch>
        </p:blipFill>
        <p:spPr bwMode="auto">
          <a:xfrm>
            <a:off x="1154955" y="654424"/>
            <a:ext cx="1019175" cy="762000"/>
          </a:xfrm>
          <a:prstGeom prst="rect">
            <a:avLst/>
          </a:prstGeom>
          <a:noFill/>
          <a:ln>
            <a:noFill/>
          </a:ln>
          <a:effectLst/>
        </p:spPr>
      </p:pic>
      <p:pic>
        <p:nvPicPr>
          <p:cNvPr id="5" name="Рисунок 4" descr="banner"/>
          <p:cNvPicPr/>
          <p:nvPr/>
        </p:nvPicPr>
        <p:blipFill>
          <a:blip r:embed="rId4" cstate="print">
            <a:extLst>
              <a:ext uri="{28A0092B-C50C-407E-A947-70E740481C1C}">
                <a14:useLocalDpi xmlns:a14="http://schemas.microsoft.com/office/drawing/2010/main" xmlns="" val="0"/>
              </a:ext>
            </a:extLst>
          </a:blip>
          <a:srcRect r="87834" b="17355"/>
          <a:stretch>
            <a:fillRect/>
          </a:stretch>
        </p:blipFill>
        <p:spPr bwMode="auto">
          <a:xfrm rot="-43200000">
            <a:off x="8857409" y="654424"/>
            <a:ext cx="904875" cy="857250"/>
          </a:xfrm>
          <a:prstGeom prst="rect">
            <a:avLst/>
          </a:prstGeom>
          <a:noFill/>
          <a:ln>
            <a:noFill/>
          </a:ln>
        </p:spPr>
      </p:pic>
      <p:pic>
        <p:nvPicPr>
          <p:cNvPr id="6" name="Рисунок 5"/>
          <p:cNvPicPr>
            <a:picLocks noChangeAspect="1"/>
          </p:cNvPicPr>
          <p:nvPr/>
        </p:nvPicPr>
        <p:blipFill>
          <a:blip r:embed="rId5" cstate="print"/>
          <a:stretch>
            <a:fillRect/>
          </a:stretch>
        </p:blipFill>
        <p:spPr>
          <a:xfrm>
            <a:off x="4944269" y="498568"/>
            <a:ext cx="1143000" cy="1009713"/>
          </a:xfrm>
          <a:prstGeom prst="rect">
            <a:avLst/>
          </a:prstGeom>
        </p:spPr>
      </p:pic>
    </p:spTree>
    <p:extLst>
      <p:ext uri="{BB962C8B-B14F-4D97-AF65-F5344CB8AC3E}">
        <p14:creationId xmlns:p14="http://schemas.microsoft.com/office/powerpoint/2010/main" xmlns="" val="1507728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smtClean="0"/>
              <a:t> 4. Мінімальне наповнення Спеціального фонду міського бюджету</a:t>
            </a:r>
            <a:endParaRPr lang="ru-RU" sz="2400" b="1" dirty="0"/>
          </a:p>
        </p:txBody>
      </p:sp>
      <p:sp>
        <p:nvSpPr>
          <p:cNvPr id="3" name="Объект 2"/>
          <p:cNvSpPr>
            <a:spLocks noGrp="1"/>
          </p:cNvSpPr>
          <p:nvPr>
            <p:ph idx="1"/>
          </p:nvPr>
        </p:nvSpPr>
        <p:spPr/>
        <p:txBody>
          <a:bodyPr>
            <a:normAutofit/>
          </a:bodyPr>
          <a:lstStyle/>
          <a:p>
            <a:endParaRPr lang="uk-UA" dirty="0"/>
          </a:p>
          <a:p>
            <a:r>
              <a:rPr lang="uk-UA" b="1" dirty="0"/>
              <a:t>1</a:t>
            </a:r>
            <a:r>
              <a:rPr lang="uk-UA" dirty="0" smtClean="0"/>
              <a:t>.</a:t>
            </a:r>
            <a:r>
              <a:rPr lang="uk-UA" dirty="0"/>
              <a:t>	</a:t>
            </a:r>
            <a:r>
              <a:rPr lang="uk-UA" b="1" dirty="0"/>
              <a:t>Кошти від продажу земельних ділянок складають </a:t>
            </a:r>
            <a:r>
              <a:rPr lang="uk-UA" b="1" dirty="0">
                <a:solidFill>
                  <a:schemeClr val="accent1">
                    <a:lumMod val="75000"/>
                  </a:schemeClr>
                </a:solidFill>
              </a:rPr>
              <a:t>3,3- 7,1% </a:t>
            </a:r>
            <a:r>
              <a:rPr lang="uk-UA" b="1" dirty="0" smtClean="0"/>
              <a:t>Кожного </a:t>
            </a:r>
            <a:r>
              <a:rPr lang="uk-UA" b="1" dirty="0"/>
              <a:t>року продається тільки одна земельна ділянка (є всього 12 земельних ділянок</a:t>
            </a:r>
            <a:r>
              <a:rPr lang="uk-UA" b="1" dirty="0" smtClean="0"/>
              <a:t>) . У 2019 році не продано жодної.</a:t>
            </a:r>
            <a:endParaRPr lang="uk-UA" b="1" dirty="0"/>
          </a:p>
          <a:p>
            <a:r>
              <a:rPr lang="uk-UA" b="1" dirty="0" smtClean="0"/>
              <a:t>2.</a:t>
            </a:r>
            <a:r>
              <a:rPr lang="uk-UA" b="1" dirty="0"/>
              <a:t>	Кошти від відчуження комунального майна складають </a:t>
            </a:r>
            <a:r>
              <a:rPr lang="uk-UA" b="1" dirty="0">
                <a:solidFill>
                  <a:schemeClr val="accent1">
                    <a:lumMod val="75000"/>
                  </a:schemeClr>
                </a:solidFill>
              </a:rPr>
              <a:t>0,23-1,07 </a:t>
            </a:r>
            <a:r>
              <a:rPr lang="uk-UA" b="1" dirty="0" smtClean="0">
                <a:solidFill>
                  <a:schemeClr val="accent1">
                    <a:lumMod val="75000"/>
                  </a:schemeClr>
                </a:solidFill>
              </a:rPr>
              <a:t>%. </a:t>
            </a:r>
            <a:r>
              <a:rPr lang="uk-UA" b="1" dirty="0"/>
              <a:t>Кожного року продається один об’єкт</a:t>
            </a:r>
            <a:r>
              <a:rPr lang="uk-UA" b="1" dirty="0" smtClean="0"/>
              <a:t>. У 2019 році не продано жодного. </a:t>
            </a:r>
            <a:endParaRPr lang="uk-UA" b="1" dirty="0"/>
          </a:p>
          <a:p>
            <a:r>
              <a:rPr lang="uk-UA" b="1" dirty="0" smtClean="0"/>
              <a:t>3.</a:t>
            </a:r>
            <a:r>
              <a:rPr lang="uk-UA" b="1" dirty="0"/>
              <a:t>	Кошти від оренди земельних ділянок складають </a:t>
            </a:r>
            <a:r>
              <a:rPr lang="uk-UA" b="1" dirty="0">
                <a:solidFill>
                  <a:schemeClr val="accent1">
                    <a:lumMod val="75000"/>
                  </a:schemeClr>
                </a:solidFill>
              </a:rPr>
              <a:t>3,03 -3,1%  </a:t>
            </a:r>
            <a:r>
              <a:rPr lang="uk-UA" b="1" dirty="0"/>
              <a:t>від Загального фонду міського бюджету</a:t>
            </a:r>
          </a:p>
          <a:p>
            <a:r>
              <a:rPr lang="uk-UA" b="1" dirty="0" smtClean="0"/>
              <a:t>4.</a:t>
            </a:r>
            <a:r>
              <a:rPr lang="uk-UA" b="1" dirty="0"/>
              <a:t>	Кошти від оренди комунального майна складають </a:t>
            </a:r>
            <a:r>
              <a:rPr lang="uk-UA" b="1" dirty="0" smtClean="0">
                <a:solidFill>
                  <a:schemeClr val="accent1">
                    <a:lumMod val="75000"/>
                  </a:schemeClr>
                </a:solidFill>
              </a:rPr>
              <a:t>0,21-0,24 </a:t>
            </a:r>
            <a:r>
              <a:rPr lang="uk-UA" b="1" dirty="0">
                <a:solidFill>
                  <a:schemeClr val="accent1">
                    <a:lumMod val="75000"/>
                  </a:schemeClr>
                </a:solidFill>
              </a:rPr>
              <a:t>%</a:t>
            </a:r>
            <a:r>
              <a:rPr lang="uk-UA" b="1" dirty="0"/>
              <a:t> від Загального фонду міського бюджету.</a:t>
            </a: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10</a:t>
            </a:fld>
            <a:endParaRPr lang="ru-RU"/>
          </a:p>
        </p:txBody>
      </p:sp>
    </p:spTree>
    <p:extLst>
      <p:ext uri="{BB962C8B-B14F-4D97-AF65-F5344CB8AC3E}">
        <p14:creationId xmlns:p14="http://schemas.microsoft.com/office/powerpoint/2010/main" xmlns="" val="2638958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000" b="1" dirty="0"/>
              <a:t>Аналіз наповнення бюджету міста Вознесенська та бюджету </a:t>
            </a:r>
            <a:r>
              <a:rPr lang="uk-UA" sz="2000" b="1" dirty="0" smtClean="0"/>
              <a:t>розвитку за </a:t>
            </a:r>
            <a:r>
              <a:rPr lang="uk-UA" sz="2000" b="1" dirty="0"/>
              <a:t>2017-2019 </a:t>
            </a:r>
            <a:r>
              <a:rPr lang="uk-UA" sz="2000" b="1" dirty="0" smtClean="0"/>
              <a:t>роки за рахунок продажу та оренди землі та комунального майна </a:t>
            </a:r>
            <a:r>
              <a:rPr lang="uk-UA" sz="2000" b="1" dirty="0"/>
              <a:t>:</a:t>
            </a:r>
            <a:r>
              <a:rPr lang="ru-RU" sz="2000" dirty="0"/>
              <a:t/>
            </a:r>
            <a:br>
              <a:rPr lang="ru-RU" sz="2000" dirty="0"/>
            </a:br>
            <a:endParaRPr lang="ru-RU" sz="2000" dirty="0"/>
          </a:p>
        </p:txBody>
      </p:sp>
      <p:pic>
        <p:nvPicPr>
          <p:cNvPr id="5" name="Объект 4"/>
          <p:cNvPicPr>
            <a:picLocks noGrp="1" noChangeAspect="1"/>
          </p:cNvPicPr>
          <p:nvPr>
            <p:ph sz="half" idx="1"/>
          </p:nvPr>
        </p:nvPicPr>
        <p:blipFill>
          <a:blip r:embed="rId2" cstate="print"/>
          <a:stretch>
            <a:fillRect/>
          </a:stretch>
        </p:blipFill>
        <p:spPr>
          <a:xfrm>
            <a:off x="1180061" y="1477109"/>
            <a:ext cx="5115231" cy="5709138"/>
          </a:xfrm>
          <a:prstGeom prst="rect">
            <a:avLst/>
          </a:prstGeom>
        </p:spPr>
      </p:pic>
      <p:pic>
        <p:nvPicPr>
          <p:cNvPr id="11" name="Объект 10"/>
          <p:cNvPicPr>
            <a:picLocks noGrp="1" noChangeAspect="1"/>
          </p:cNvPicPr>
          <p:nvPr>
            <p:ph sz="half" idx="2"/>
          </p:nvPr>
        </p:nvPicPr>
        <p:blipFill>
          <a:blip r:embed="rId3" cstate="print"/>
          <a:stretch>
            <a:fillRect/>
          </a:stretch>
        </p:blipFill>
        <p:spPr>
          <a:xfrm>
            <a:off x="6600092" y="1299724"/>
            <a:ext cx="5033475" cy="5322275"/>
          </a:xfrm>
          <a:prstGeom prst="rect">
            <a:avLst/>
          </a:prstGeom>
        </p:spPr>
      </p:pic>
      <p:sp>
        <p:nvSpPr>
          <p:cNvPr id="12" name="Номер слайда 11"/>
          <p:cNvSpPr>
            <a:spLocks noGrp="1"/>
          </p:cNvSpPr>
          <p:nvPr>
            <p:ph type="sldNum" sz="quarter" idx="12"/>
          </p:nvPr>
        </p:nvSpPr>
        <p:spPr/>
        <p:txBody>
          <a:bodyPr/>
          <a:lstStyle/>
          <a:p>
            <a:fld id="{F8194ABB-2894-42A2-9756-87B176407D09}" type="slidenum">
              <a:rPr lang="ru-RU" smtClean="0"/>
              <a:pPr/>
              <a:t>11</a:t>
            </a:fld>
            <a:endParaRPr lang="ru-RU"/>
          </a:p>
        </p:txBody>
      </p:sp>
    </p:spTree>
    <p:extLst>
      <p:ext uri="{BB962C8B-B14F-4D97-AF65-F5344CB8AC3E}">
        <p14:creationId xmlns:p14="http://schemas.microsoft.com/office/powerpoint/2010/main" xmlns="" val="3785621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400" b="1" dirty="0" smtClean="0"/>
              <a:t>В такому стані продається комунальне майно</a:t>
            </a:r>
            <a:r>
              <a:rPr lang="uk-UA" dirty="0" smtClean="0"/>
              <a:t>…</a:t>
            </a:r>
            <a:endParaRPr lang="ru-RU" dirty="0"/>
          </a:p>
        </p:txBody>
      </p:sp>
      <p:pic>
        <p:nvPicPr>
          <p:cNvPr id="5" name="Объект 4"/>
          <p:cNvPicPr>
            <a:picLocks noGrp="1" noChangeAspect="1"/>
          </p:cNvPicPr>
          <p:nvPr>
            <p:ph sz="half" idx="1"/>
          </p:nvPr>
        </p:nvPicPr>
        <p:blipFill>
          <a:blip r:embed="rId2" cstate="print"/>
          <a:stretch>
            <a:fillRect/>
          </a:stretch>
        </p:blipFill>
        <p:spPr>
          <a:xfrm>
            <a:off x="1887415" y="1688123"/>
            <a:ext cx="5015035" cy="4700954"/>
          </a:xfrm>
          <a:prstGeom prst="rect">
            <a:avLst/>
          </a:prstGeom>
        </p:spPr>
      </p:pic>
      <p:pic>
        <p:nvPicPr>
          <p:cNvPr id="6" name="Объект 5"/>
          <p:cNvPicPr>
            <a:picLocks noGrp="1" noChangeAspect="1"/>
          </p:cNvPicPr>
          <p:nvPr>
            <p:ph sz="half" idx="2"/>
          </p:nvPr>
        </p:nvPicPr>
        <p:blipFill>
          <a:blip r:embed="rId3" cstate="print"/>
          <a:stretch>
            <a:fillRect/>
          </a:stretch>
        </p:blipFill>
        <p:spPr>
          <a:xfrm>
            <a:off x="7191375" y="1688123"/>
            <a:ext cx="4859948" cy="4700954"/>
          </a:xfrm>
          <a:prstGeom prst="rect">
            <a:avLst/>
          </a:prstGeom>
        </p:spPr>
      </p:pic>
      <p:sp>
        <p:nvSpPr>
          <p:cNvPr id="7" name="Номер слайда 6"/>
          <p:cNvSpPr>
            <a:spLocks noGrp="1"/>
          </p:cNvSpPr>
          <p:nvPr>
            <p:ph type="sldNum" sz="quarter" idx="12"/>
          </p:nvPr>
        </p:nvSpPr>
        <p:spPr/>
        <p:txBody>
          <a:bodyPr/>
          <a:lstStyle/>
          <a:p>
            <a:fld id="{F8194ABB-2894-42A2-9756-87B176407D09}" type="slidenum">
              <a:rPr lang="ru-RU" smtClean="0"/>
              <a:pPr/>
              <a:t>12</a:t>
            </a:fld>
            <a:endParaRPr lang="ru-RU"/>
          </a:p>
        </p:txBody>
      </p:sp>
    </p:spTree>
    <p:extLst>
      <p:ext uri="{BB962C8B-B14F-4D97-AF65-F5344CB8AC3E}">
        <p14:creationId xmlns:p14="http://schemas.microsoft.com/office/powerpoint/2010/main" xmlns="" val="562453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0938" y="906855"/>
            <a:ext cx="8761413" cy="728480"/>
          </a:xfrm>
        </p:spPr>
        <p:txBody>
          <a:bodyPr>
            <a:normAutofit fontScale="90000"/>
          </a:bodyPr>
          <a:lstStyle/>
          <a:p>
            <a:r>
              <a:rPr lang="uk-UA" sz="2000" b="1" dirty="0" smtClean="0"/>
              <a:t>Це бувше приміщення Служби в справах дітей Вознесенської міської ради, в якому знята вагонка, вирізані батареї, вибиті вікна … </a:t>
            </a:r>
            <a:br>
              <a:rPr lang="uk-UA" sz="2000" b="1" dirty="0" smtClean="0"/>
            </a:br>
            <a:r>
              <a:rPr lang="uk-UA" sz="2000" b="1" i="1" dirty="0" smtClean="0"/>
              <a:t>Чи будуть бажаючі купляти комунальне майно в такому стані? </a:t>
            </a:r>
            <a:endParaRPr lang="ru-RU" sz="2000" b="1" i="1" dirty="0"/>
          </a:p>
        </p:txBody>
      </p:sp>
      <p:pic>
        <p:nvPicPr>
          <p:cNvPr id="5" name="Объект 4"/>
          <p:cNvPicPr>
            <a:picLocks noGrp="1" noChangeAspect="1"/>
          </p:cNvPicPr>
          <p:nvPr>
            <p:ph sz="half" idx="1"/>
          </p:nvPr>
        </p:nvPicPr>
        <p:blipFill>
          <a:blip r:embed="rId2" cstate="print"/>
          <a:stretch>
            <a:fillRect/>
          </a:stretch>
        </p:blipFill>
        <p:spPr>
          <a:xfrm>
            <a:off x="1840523" y="1969477"/>
            <a:ext cx="5061927" cy="4525108"/>
          </a:xfrm>
          <a:prstGeom prst="rect">
            <a:avLst/>
          </a:prstGeom>
        </p:spPr>
      </p:pic>
      <p:pic>
        <p:nvPicPr>
          <p:cNvPr id="6" name="Объект 5"/>
          <p:cNvPicPr>
            <a:picLocks noGrp="1" noChangeAspect="1"/>
          </p:cNvPicPr>
          <p:nvPr>
            <p:ph sz="half" idx="2"/>
          </p:nvPr>
        </p:nvPicPr>
        <p:blipFill>
          <a:blip r:embed="rId3" cstate="print"/>
          <a:stretch>
            <a:fillRect/>
          </a:stretch>
        </p:blipFill>
        <p:spPr>
          <a:xfrm>
            <a:off x="7092462" y="1969477"/>
            <a:ext cx="4976508" cy="4525108"/>
          </a:xfrm>
          <a:prstGeom prst="rect">
            <a:avLst/>
          </a:prstGeom>
        </p:spPr>
      </p:pic>
      <p:sp>
        <p:nvSpPr>
          <p:cNvPr id="7" name="Номер слайда 6"/>
          <p:cNvSpPr>
            <a:spLocks noGrp="1"/>
          </p:cNvSpPr>
          <p:nvPr>
            <p:ph type="sldNum" sz="quarter" idx="12"/>
          </p:nvPr>
        </p:nvSpPr>
        <p:spPr/>
        <p:txBody>
          <a:bodyPr/>
          <a:lstStyle/>
          <a:p>
            <a:fld id="{F8194ABB-2894-42A2-9756-87B176407D09}" type="slidenum">
              <a:rPr lang="ru-RU" smtClean="0"/>
              <a:pPr/>
              <a:t>13</a:t>
            </a:fld>
            <a:r>
              <a:rPr lang="ru-RU" dirty="0" smtClean="0"/>
              <a:t> </a:t>
            </a:r>
            <a:endParaRPr lang="ru-RU" dirty="0"/>
          </a:p>
        </p:txBody>
      </p:sp>
    </p:spTree>
    <p:extLst>
      <p:ext uri="{BB962C8B-B14F-4D97-AF65-F5344CB8AC3E}">
        <p14:creationId xmlns:p14="http://schemas.microsoft.com/office/powerpoint/2010/main" xmlns="" val="3877732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sz="2400" dirty="0" smtClean="0"/>
              <a:t>5. </a:t>
            </a:r>
            <a:r>
              <a:rPr lang="uk-UA" sz="2400" b="1" dirty="0" smtClean="0"/>
              <a:t>Бюджетні програми із землеустрою не виконуються</a:t>
            </a:r>
            <a:endParaRPr lang="ru-RU" sz="2400" b="1" dirty="0"/>
          </a:p>
        </p:txBody>
      </p:sp>
      <p:sp>
        <p:nvSpPr>
          <p:cNvPr id="3" name="Текст 2"/>
          <p:cNvSpPr>
            <a:spLocks noGrp="1"/>
          </p:cNvSpPr>
          <p:nvPr>
            <p:ph type="body" idx="1"/>
          </p:nvPr>
        </p:nvSpPr>
        <p:spPr/>
        <p:txBody>
          <a:bodyPr/>
          <a:lstStyle/>
          <a:p>
            <a:r>
              <a:rPr lang="uk-UA" b="1" dirty="0" smtClean="0"/>
              <a:t>2017 рік</a:t>
            </a:r>
            <a:endParaRPr lang="ru-RU" b="1" dirty="0"/>
          </a:p>
        </p:txBody>
      </p:sp>
      <p:sp>
        <p:nvSpPr>
          <p:cNvPr id="4" name="Текст 3"/>
          <p:cNvSpPr>
            <a:spLocks noGrp="1"/>
          </p:cNvSpPr>
          <p:nvPr>
            <p:ph type="body" sz="half" idx="15"/>
          </p:nvPr>
        </p:nvSpPr>
        <p:spPr>
          <a:xfrm>
            <a:off x="1154954" y="3187261"/>
            <a:ext cx="3129168" cy="3506616"/>
          </a:xfrm>
        </p:spPr>
        <p:txBody>
          <a:bodyPr>
            <a:normAutofit fontScale="85000" lnSpcReduction="20000"/>
          </a:bodyPr>
          <a:lstStyle/>
          <a:p>
            <a:r>
              <a:rPr lang="ru-RU" sz="2100" b="1" dirty="0"/>
              <a:t>на 33,4%,  </a:t>
            </a:r>
            <a:r>
              <a:rPr lang="ru-RU" sz="2100" b="1" dirty="0" err="1"/>
              <a:t>виконана</a:t>
            </a:r>
            <a:r>
              <a:rPr lang="ru-RU" sz="2100" b="1" dirty="0"/>
              <a:t> </a:t>
            </a:r>
            <a:r>
              <a:rPr lang="ru-RU" sz="2100" b="1" dirty="0" err="1"/>
              <a:t>програма</a:t>
            </a:r>
            <a:r>
              <a:rPr lang="ru-RU" sz="2100" b="1" dirty="0"/>
              <a:t> 4517310 «</a:t>
            </a:r>
            <a:r>
              <a:rPr lang="ru-RU" sz="2100" b="1" dirty="0" err="1"/>
              <a:t>Проведення</a:t>
            </a:r>
            <a:r>
              <a:rPr lang="ru-RU" sz="2100" b="1" dirty="0"/>
              <a:t> </a:t>
            </a:r>
            <a:r>
              <a:rPr lang="ru-RU" sz="2100" b="1" dirty="0" err="1"/>
              <a:t>заходів</a:t>
            </a:r>
            <a:r>
              <a:rPr lang="ru-RU" sz="2100" b="1" dirty="0"/>
              <a:t> </a:t>
            </a:r>
            <a:r>
              <a:rPr lang="ru-RU" sz="2100" b="1" dirty="0" err="1"/>
              <a:t>із</a:t>
            </a:r>
            <a:r>
              <a:rPr lang="ru-RU" sz="2100" b="1" dirty="0"/>
              <a:t> </a:t>
            </a:r>
            <a:r>
              <a:rPr lang="ru-RU" sz="2100" b="1" dirty="0" err="1"/>
              <a:t>землеустрою</a:t>
            </a:r>
            <a:r>
              <a:rPr lang="ru-RU" sz="2100" b="1" dirty="0"/>
              <a:t>»:</a:t>
            </a:r>
          </a:p>
          <a:p>
            <a:r>
              <a:rPr lang="ru-RU" dirty="0"/>
              <a:t>1)	</a:t>
            </a:r>
            <a:r>
              <a:rPr lang="ru-RU" dirty="0" err="1"/>
              <a:t>Виготовлено</a:t>
            </a:r>
            <a:r>
              <a:rPr lang="ru-RU" dirty="0"/>
              <a:t> 2 </a:t>
            </a:r>
            <a:r>
              <a:rPr lang="ru-RU" dirty="0" err="1"/>
              <a:t>проекти</a:t>
            </a:r>
            <a:r>
              <a:rPr lang="ru-RU" dirty="0"/>
              <a:t>  </a:t>
            </a:r>
            <a:r>
              <a:rPr lang="ru-RU" dirty="0" err="1"/>
              <a:t>землеустрою</a:t>
            </a:r>
            <a:r>
              <a:rPr lang="ru-RU" dirty="0"/>
              <a:t>;</a:t>
            </a:r>
          </a:p>
          <a:p>
            <a:r>
              <a:rPr lang="ru-RU" dirty="0"/>
              <a:t>2)	</a:t>
            </a:r>
            <a:r>
              <a:rPr lang="ru-RU" dirty="0" err="1"/>
              <a:t>Виготовлено</a:t>
            </a:r>
            <a:r>
              <a:rPr lang="ru-RU" dirty="0"/>
              <a:t> одну </a:t>
            </a:r>
            <a:r>
              <a:rPr lang="ru-RU" dirty="0" err="1"/>
              <a:t>технічну</a:t>
            </a:r>
            <a:r>
              <a:rPr lang="ru-RU" dirty="0"/>
              <a:t> </a:t>
            </a:r>
            <a:r>
              <a:rPr lang="ru-RU" dirty="0" err="1"/>
              <a:t>документацію</a:t>
            </a:r>
            <a:endParaRPr lang="ru-RU" dirty="0"/>
          </a:p>
          <a:p>
            <a:r>
              <a:rPr lang="ru-RU" dirty="0"/>
              <a:t>3)	Проведено 5 </a:t>
            </a:r>
            <a:r>
              <a:rPr lang="ru-RU" dirty="0" err="1"/>
              <a:t>експертних</a:t>
            </a:r>
            <a:r>
              <a:rPr lang="ru-RU" dirty="0"/>
              <a:t> </a:t>
            </a:r>
            <a:r>
              <a:rPr lang="ru-RU" dirty="0" err="1"/>
              <a:t>грошових</a:t>
            </a:r>
            <a:r>
              <a:rPr lang="ru-RU" dirty="0"/>
              <a:t> </a:t>
            </a:r>
            <a:r>
              <a:rPr lang="ru-RU" dirty="0" err="1"/>
              <a:t>оцінок</a:t>
            </a:r>
            <a:r>
              <a:rPr lang="ru-RU" dirty="0"/>
              <a:t> </a:t>
            </a:r>
            <a:r>
              <a:rPr lang="ru-RU" dirty="0" err="1"/>
              <a:t>землі</a:t>
            </a:r>
            <a:r>
              <a:rPr lang="ru-RU" dirty="0" smtClean="0"/>
              <a:t>.</a:t>
            </a:r>
            <a:endParaRPr lang="ru-RU" dirty="0"/>
          </a:p>
          <a:p>
            <a:r>
              <a:rPr lang="ru-RU" b="1" dirty="0">
                <a:solidFill>
                  <a:srgbClr val="FF0000"/>
                </a:solidFill>
              </a:rPr>
              <a:t>Не </a:t>
            </a:r>
            <a:r>
              <a:rPr lang="ru-RU" b="1" dirty="0" err="1">
                <a:solidFill>
                  <a:srgbClr val="FF0000"/>
                </a:solidFill>
              </a:rPr>
              <a:t>виконано</a:t>
            </a:r>
            <a:r>
              <a:rPr lang="ru-RU" b="1" dirty="0">
                <a:solidFill>
                  <a:srgbClr val="FF0000"/>
                </a:solidFill>
              </a:rPr>
              <a:t> </a:t>
            </a:r>
            <a:r>
              <a:rPr lang="ru-RU" b="1" dirty="0" err="1">
                <a:solidFill>
                  <a:srgbClr val="FF0000"/>
                </a:solidFill>
              </a:rPr>
              <a:t>роботи</a:t>
            </a:r>
            <a:r>
              <a:rPr lang="ru-RU" b="1" dirty="0">
                <a:solidFill>
                  <a:srgbClr val="FF0000"/>
                </a:solidFill>
              </a:rPr>
              <a:t> з </a:t>
            </a:r>
            <a:r>
              <a:rPr lang="ru-RU" b="1" dirty="0" err="1">
                <a:solidFill>
                  <a:srgbClr val="FF0000"/>
                </a:solidFill>
              </a:rPr>
              <a:t>виготовлення</a:t>
            </a:r>
            <a:r>
              <a:rPr lang="ru-RU" b="1" dirty="0">
                <a:solidFill>
                  <a:srgbClr val="FF0000"/>
                </a:solidFill>
              </a:rPr>
              <a:t> </a:t>
            </a:r>
            <a:r>
              <a:rPr lang="ru-RU" b="1" dirty="0" err="1">
                <a:solidFill>
                  <a:srgbClr val="FF0000"/>
                </a:solidFill>
              </a:rPr>
              <a:t>технічної</a:t>
            </a:r>
            <a:r>
              <a:rPr lang="ru-RU" b="1" dirty="0">
                <a:solidFill>
                  <a:srgbClr val="FF0000"/>
                </a:solidFill>
              </a:rPr>
              <a:t> </a:t>
            </a:r>
            <a:r>
              <a:rPr lang="ru-RU" b="1" dirty="0" err="1">
                <a:solidFill>
                  <a:srgbClr val="FF0000"/>
                </a:solidFill>
              </a:rPr>
              <a:t>документації</a:t>
            </a:r>
            <a:r>
              <a:rPr lang="ru-RU" b="1" dirty="0">
                <a:solidFill>
                  <a:srgbClr val="FF0000"/>
                </a:solidFill>
              </a:rPr>
              <a:t> з </a:t>
            </a:r>
            <a:r>
              <a:rPr lang="ru-RU" b="1" dirty="0" err="1">
                <a:solidFill>
                  <a:srgbClr val="FF0000"/>
                </a:solidFill>
              </a:rPr>
              <a:t>нормативної</a:t>
            </a:r>
            <a:r>
              <a:rPr lang="ru-RU" b="1" dirty="0">
                <a:solidFill>
                  <a:srgbClr val="FF0000"/>
                </a:solidFill>
              </a:rPr>
              <a:t> </a:t>
            </a:r>
            <a:r>
              <a:rPr lang="ru-RU" b="1" dirty="0" err="1">
                <a:solidFill>
                  <a:srgbClr val="FF0000"/>
                </a:solidFill>
              </a:rPr>
              <a:t>грошової</a:t>
            </a:r>
            <a:r>
              <a:rPr lang="ru-RU" b="1" dirty="0">
                <a:solidFill>
                  <a:srgbClr val="FF0000"/>
                </a:solidFill>
              </a:rPr>
              <a:t> </a:t>
            </a:r>
            <a:r>
              <a:rPr lang="ru-RU" b="1" dirty="0" err="1">
                <a:solidFill>
                  <a:srgbClr val="FF0000"/>
                </a:solidFill>
              </a:rPr>
              <a:t>оцінки</a:t>
            </a:r>
            <a:r>
              <a:rPr lang="ru-RU" b="1" dirty="0">
                <a:solidFill>
                  <a:srgbClr val="FF0000"/>
                </a:solidFill>
              </a:rPr>
              <a:t> земель </a:t>
            </a:r>
            <a:r>
              <a:rPr lang="ru-RU" b="1" dirty="0" err="1">
                <a:solidFill>
                  <a:srgbClr val="FF0000"/>
                </a:solidFill>
              </a:rPr>
              <a:t>міста</a:t>
            </a:r>
            <a:r>
              <a:rPr lang="ru-RU" b="1" dirty="0">
                <a:solidFill>
                  <a:srgbClr val="FF0000"/>
                </a:solidFill>
              </a:rPr>
              <a:t> </a:t>
            </a:r>
            <a:r>
              <a:rPr lang="ru-RU" b="1" dirty="0" err="1" smtClean="0">
                <a:solidFill>
                  <a:srgbClr val="FF0000"/>
                </a:solidFill>
              </a:rPr>
              <a:t>Вознесенська</a:t>
            </a:r>
            <a:r>
              <a:rPr lang="ru-RU" b="1" dirty="0" smtClean="0">
                <a:solidFill>
                  <a:srgbClr val="FF0000"/>
                </a:solidFill>
              </a:rPr>
              <a:t>,</a:t>
            </a:r>
          </a:p>
          <a:p>
            <a:r>
              <a:rPr lang="ru-RU" b="1" dirty="0" smtClean="0">
                <a:solidFill>
                  <a:srgbClr val="FF0000"/>
                </a:solidFill>
              </a:rPr>
              <a:t> </a:t>
            </a:r>
            <a:r>
              <a:rPr lang="ru-RU" b="1" dirty="0">
                <a:solidFill>
                  <a:srgbClr val="FF0000"/>
                </a:solidFill>
              </a:rPr>
              <a:t>яка </a:t>
            </a:r>
            <a:r>
              <a:rPr lang="ru-RU" b="1" dirty="0" err="1">
                <a:solidFill>
                  <a:srgbClr val="FF0000"/>
                </a:solidFill>
              </a:rPr>
              <a:t>затверджена</a:t>
            </a:r>
            <a:r>
              <a:rPr lang="ru-RU" b="1" dirty="0">
                <a:solidFill>
                  <a:srgbClr val="FF0000"/>
                </a:solidFill>
              </a:rPr>
              <a:t> в </a:t>
            </a:r>
            <a:r>
              <a:rPr lang="ru-RU" b="1" dirty="0" err="1">
                <a:solidFill>
                  <a:srgbClr val="FF0000"/>
                </a:solidFill>
              </a:rPr>
              <a:t>місті</a:t>
            </a:r>
            <a:r>
              <a:rPr lang="ru-RU" b="1" dirty="0">
                <a:solidFill>
                  <a:srgbClr val="FF0000"/>
                </a:solidFill>
              </a:rPr>
              <a:t> </a:t>
            </a:r>
            <a:r>
              <a:rPr lang="ru-RU" b="1" dirty="0" err="1">
                <a:solidFill>
                  <a:srgbClr val="FF0000"/>
                </a:solidFill>
              </a:rPr>
              <a:t>Вознесенську</a:t>
            </a:r>
            <a:r>
              <a:rPr lang="ru-RU" b="1" dirty="0">
                <a:solidFill>
                  <a:srgbClr val="FF0000"/>
                </a:solidFill>
              </a:rPr>
              <a:t> </a:t>
            </a:r>
            <a:r>
              <a:rPr lang="ru-RU" b="1" dirty="0" err="1">
                <a:solidFill>
                  <a:srgbClr val="FF0000"/>
                </a:solidFill>
              </a:rPr>
              <a:t>ще</a:t>
            </a:r>
            <a:r>
              <a:rPr lang="ru-RU" b="1" dirty="0">
                <a:solidFill>
                  <a:srgbClr val="FF0000"/>
                </a:solidFill>
              </a:rPr>
              <a:t> у 2010 </a:t>
            </a:r>
            <a:r>
              <a:rPr lang="ru-RU" b="1" dirty="0" err="1">
                <a:solidFill>
                  <a:srgbClr val="FF0000"/>
                </a:solidFill>
              </a:rPr>
              <a:t>році</a:t>
            </a:r>
            <a:r>
              <a:rPr lang="ru-RU" b="1" dirty="0">
                <a:solidFill>
                  <a:srgbClr val="FF0000"/>
                </a:solidFill>
              </a:rPr>
              <a:t> і є </a:t>
            </a:r>
            <a:r>
              <a:rPr lang="ru-RU" b="1" dirty="0" err="1">
                <a:solidFill>
                  <a:srgbClr val="FF0000"/>
                </a:solidFill>
              </a:rPr>
              <a:t>питання</a:t>
            </a:r>
            <a:r>
              <a:rPr lang="ru-RU" b="1" dirty="0">
                <a:solidFill>
                  <a:srgbClr val="FF0000"/>
                </a:solidFill>
              </a:rPr>
              <a:t> до </a:t>
            </a:r>
            <a:r>
              <a:rPr lang="ru-RU" b="1" dirty="0" err="1">
                <a:solidFill>
                  <a:srgbClr val="FF0000"/>
                </a:solidFill>
              </a:rPr>
              <a:t>її</a:t>
            </a:r>
            <a:r>
              <a:rPr lang="ru-RU" b="1" dirty="0">
                <a:solidFill>
                  <a:srgbClr val="FF0000"/>
                </a:solidFill>
              </a:rPr>
              <a:t> </a:t>
            </a:r>
            <a:r>
              <a:rPr lang="ru-RU" b="1" dirty="0" err="1">
                <a:solidFill>
                  <a:srgbClr val="FF0000"/>
                </a:solidFill>
              </a:rPr>
              <a:t>актуальності</a:t>
            </a:r>
            <a:r>
              <a:rPr lang="ru-RU" b="1" dirty="0">
                <a:solidFill>
                  <a:srgbClr val="FF0000"/>
                </a:solidFill>
              </a:rPr>
              <a:t>.</a:t>
            </a:r>
          </a:p>
          <a:p>
            <a:endParaRPr lang="ru-RU" b="1" dirty="0">
              <a:solidFill>
                <a:srgbClr val="FF0000"/>
              </a:solidFill>
            </a:endParaRPr>
          </a:p>
        </p:txBody>
      </p:sp>
      <p:sp>
        <p:nvSpPr>
          <p:cNvPr id="5" name="Текст 4"/>
          <p:cNvSpPr>
            <a:spLocks noGrp="1"/>
          </p:cNvSpPr>
          <p:nvPr>
            <p:ph type="body" sz="quarter" idx="3"/>
          </p:nvPr>
        </p:nvSpPr>
        <p:spPr/>
        <p:txBody>
          <a:bodyPr/>
          <a:lstStyle/>
          <a:p>
            <a:r>
              <a:rPr lang="uk-UA" b="1" dirty="0" smtClean="0"/>
              <a:t>2018</a:t>
            </a:r>
            <a:r>
              <a:rPr lang="uk-UA" dirty="0" smtClean="0"/>
              <a:t> рік</a:t>
            </a:r>
            <a:endParaRPr lang="ru-RU" dirty="0"/>
          </a:p>
        </p:txBody>
      </p:sp>
      <p:sp>
        <p:nvSpPr>
          <p:cNvPr id="6" name="Текст 5"/>
          <p:cNvSpPr>
            <a:spLocks noGrp="1"/>
          </p:cNvSpPr>
          <p:nvPr>
            <p:ph type="body" sz="half" idx="16"/>
          </p:nvPr>
        </p:nvSpPr>
        <p:spPr>
          <a:xfrm>
            <a:off x="4512721" y="3187261"/>
            <a:ext cx="3145380" cy="3506616"/>
          </a:xfrm>
        </p:spPr>
        <p:txBody>
          <a:bodyPr>
            <a:normAutofit fontScale="70000" lnSpcReduction="20000"/>
          </a:bodyPr>
          <a:lstStyle/>
          <a:p>
            <a:pPr lvl="0"/>
            <a:r>
              <a:rPr lang="uk-UA" sz="2000" b="1" dirty="0"/>
              <a:t>3117650</a:t>
            </a:r>
            <a:r>
              <a:rPr lang="uk-UA" sz="2000" dirty="0"/>
              <a:t> «Проведення експертної грошової оцінки земельної ділянки чи права на неї</a:t>
            </a:r>
            <a:r>
              <a:rPr lang="uk-UA" sz="2000" dirty="0" smtClean="0"/>
              <a:t>».</a:t>
            </a:r>
          </a:p>
          <a:p>
            <a:pPr lvl="0"/>
            <a:r>
              <a:rPr lang="uk-UA" dirty="0" smtClean="0"/>
              <a:t> </a:t>
            </a:r>
            <a:r>
              <a:rPr lang="uk-UA" dirty="0"/>
              <a:t>Із 3-х оцінок була проведена тільки одна, дві інші повернуті виконавцю на доопрацювання. Фактичне виконання бюджетної програми становить </a:t>
            </a:r>
            <a:r>
              <a:rPr lang="uk-UA" sz="2300" b="1" dirty="0"/>
              <a:t>33%</a:t>
            </a:r>
            <a:r>
              <a:rPr lang="uk-UA" dirty="0"/>
              <a:t>;</a:t>
            </a:r>
            <a:endParaRPr lang="ru-RU" dirty="0"/>
          </a:p>
          <a:p>
            <a:pPr lvl="0"/>
            <a:r>
              <a:rPr lang="uk-UA" sz="1900" b="1" dirty="0"/>
              <a:t>3117130 </a:t>
            </a:r>
            <a:r>
              <a:rPr lang="uk-UA" sz="1900" dirty="0"/>
              <a:t>«Здійснення заходів із землеустрою» виконана на </a:t>
            </a:r>
            <a:r>
              <a:rPr lang="uk-UA" sz="2200" b="1" dirty="0"/>
              <a:t>17,6%:</a:t>
            </a:r>
            <a:endParaRPr lang="ru-RU" sz="2200" dirty="0"/>
          </a:p>
          <a:p>
            <a:pPr lvl="0"/>
            <a:r>
              <a:rPr lang="uk-UA" sz="1700" b="1" dirty="0">
                <a:solidFill>
                  <a:schemeClr val="accent1">
                    <a:lumMod val="75000"/>
                  </a:schemeClr>
                </a:solidFill>
              </a:rPr>
              <a:t>І</a:t>
            </a:r>
            <a:r>
              <a:rPr lang="uk-UA" sz="1700" b="1" dirty="0" smtClean="0">
                <a:solidFill>
                  <a:schemeClr val="accent1">
                    <a:lumMod val="75000"/>
                  </a:schemeClr>
                </a:solidFill>
              </a:rPr>
              <a:t>з </a:t>
            </a:r>
            <a:r>
              <a:rPr lang="uk-UA" sz="1700" b="1" dirty="0">
                <a:solidFill>
                  <a:schemeClr val="accent1">
                    <a:lumMod val="75000"/>
                  </a:schemeClr>
                </a:solidFill>
              </a:rPr>
              <a:t>8-ми запланованих проектів землеустрою для продажу чи оренди виконано тільки 4;</a:t>
            </a:r>
            <a:endParaRPr lang="ru-RU" sz="1700" b="1" dirty="0">
              <a:solidFill>
                <a:schemeClr val="accent1">
                  <a:lumMod val="75000"/>
                </a:schemeClr>
              </a:solidFill>
            </a:endParaRPr>
          </a:p>
          <a:p>
            <a:pPr lvl="0"/>
            <a:r>
              <a:rPr lang="uk-UA" sz="1700" b="1" dirty="0">
                <a:solidFill>
                  <a:schemeClr val="accent1">
                    <a:lumMod val="75000"/>
                  </a:schemeClr>
                </a:solidFill>
              </a:rPr>
              <a:t>із 5-ти </a:t>
            </a:r>
            <a:r>
              <a:rPr lang="uk-UA" sz="1700" b="1" dirty="0" smtClean="0">
                <a:solidFill>
                  <a:schemeClr val="accent1">
                    <a:lumMod val="75000"/>
                  </a:schemeClr>
                </a:solidFill>
              </a:rPr>
              <a:t>запланованих </a:t>
            </a:r>
            <a:r>
              <a:rPr lang="uk-UA" sz="1700" b="1" dirty="0">
                <a:solidFill>
                  <a:schemeClr val="accent1">
                    <a:lumMod val="75000"/>
                  </a:schemeClr>
                </a:solidFill>
              </a:rPr>
              <a:t>технічних документацій  виконано - 0</a:t>
            </a:r>
            <a:r>
              <a:rPr lang="uk-UA" sz="1700" b="1" dirty="0" smtClean="0">
                <a:solidFill>
                  <a:schemeClr val="accent1">
                    <a:lumMod val="75000"/>
                  </a:schemeClr>
                </a:solidFill>
              </a:rPr>
              <a:t>.</a:t>
            </a:r>
          </a:p>
          <a:p>
            <a:pPr lvl="0"/>
            <a:r>
              <a:rPr lang="uk-UA" sz="1700" b="1" dirty="0" smtClean="0">
                <a:solidFill>
                  <a:schemeClr val="accent1">
                    <a:lumMod val="75000"/>
                  </a:schemeClr>
                </a:solidFill>
              </a:rPr>
              <a:t> із </a:t>
            </a:r>
            <a:r>
              <a:rPr lang="uk-UA" sz="1700" b="1" dirty="0">
                <a:solidFill>
                  <a:schemeClr val="accent1">
                    <a:lumMod val="75000"/>
                  </a:schemeClr>
                </a:solidFill>
              </a:rPr>
              <a:t>запланованих 10-ти рецензій звітів по експертній грошовій оцінці земельних ділянок  зроблена тільки </a:t>
            </a:r>
            <a:r>
              <a:rPr lang="uk-UA" sz="1700" b="1" dirty="0" smtClean="0">
                <a:solidFill>
                  <a:schemeClr val="accent1">
                    <a:lumMod val="75000"/>
                  </a:schemeClr>
                </a:solidFill>
              </a:rPr>
              <a:t>одна</a:t>
            </a:r>
            <a:endParaRPr lang="ru-RU" sz="1700" b="1" dirty="0">
              <a:solidFill>
                <a:schemeClr val="accent1">
                  <a:lumMod val="75000"/>
                </a:schemeClr>
              </a:solidFill>
            </a:endParaRPr>
          </a:p>
        </p:txBody>
      </p:sp>
      <p:sp>
        <p:nvSpPr>
          <p:cNvPr id="7" name="Текст 6"/>
          <p:cNvSpPr>
            <a:spLocks noGrp="1"/>
          </p:cNvSpPr>
          <p:nvPr>
            <p:ph type="body" sz="quarter" idx="13"/>
          </p:nvPr>
        </p:nvSpPr>
        <p:spPr/>
        <p:txBody>
          <a:bodyPr/>
          <a:lstStyle/>
          <a:p>
            <a:r>
              <a:rPr lang="uk-UA" dirty="0" smtClean="0">
                <a:solidFill>
                  <a:schemeClr val="accent1">
                    <a:lumMod val="75000"/>
                  </a:schemeClr>
                </a:solidFill>
              </a:rPr>
              <a:t>2019 рік</a:t>
            </a:r>
            <a:endParaRPr lang="ru-RU" dirty="0">
              <a:solidFill>
                <a:schemeClr val="accent1">
                  <a:lumMod val="75000"/>
                </a:schemeClr>
              </a:solidFill>
            </a:endParaRPr>
          </a:p>
        </p:txBody>
      </p:sp>
      <p:sp>
        <p:nvSpPr>
          <p:cNvPr id="8" name="Текст 7"/>
          <p:cNvSpPr>
            <a:spLocks noGrp="1"/>
          </p:cNvSpPr>
          <p:nvPr>
            <p:ph type="body" sz="half" idx="17"/>
          </p:nvPr>
        </p:nvSpPr>
        <p:spPr/>
        <p:txBody>
          <a:bodyPr/>
          <a:lstStyle/>
          <a:p>
            <a:r>
              <a:rPr lang="uk-UA" b="1" dirty="0" smtClean="0"/>
              <a:t>Бюджетні програми із землеустрою виконані в повному  обсязі.</a:t>
            </a:r>
          </a:p>
          <a:p>
            <a:r>
              <a:rPr lang="uk-UA" b="1" dirty="0" smtClean="0"/>
              <a:t>Виготовлено 3 проекти експертної грошової оцінки, 3 технічні документації і 3 рецензії</a:t>
            </a:r>
            <a:r>
              <a:rPr lang="uk-UA" dirty="0" smtClean="0"/>
              <a:t>.</a:t>
            </a:r>
            <a:endParaRPr lang="ru-RU" dirty="0"/>
          </a:p>
        </p:txBody>
      </p:sp>
      <p:sp>
        <p:nvSpPr>
          <p:cNvPr id="9" name="Номер слайда 8"/>
          <p:cNvSpPr>
            <a:spLocks noGrp="1"/>
          </p:cNvSpPr>
          <p:nvPr>
            <p:ph type="sldNum" sz="quarter" idx="12"/>
          </p:nvPr>
        </p:nvSpPr>
        <p:spPr/>
        <p:txBody>
          <a:bodyPr/>
          <a:lstStyle/>
          <a:p>
            <a:fld id="{F8194ABB-2894-42A2-9756-87B176407D09}" type="slidenum">
              <a:rPr lang="ru-RU" smtClean="0"/>
              <a:pPr/>
              <a:t>14</a:t>
            </a:fld>
            <a:endParaRPr lang="ru-RU"/>
          </a:p>
        </p:txBody>
      </p:sp>
    </p:spTree>
    <p:extLst>
      <p:ext uri="{BB962C8B-B14F-4D97-AF65-F5344CB8AC3E}">
        <p14:creationId xmlns:p14="http://schemas.microsoft.com/office/powerpoint/2010/main" xmlns="" val="2247291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6. </a:t>
            </a:r>
            <a:r>
              <a:rPr lang="uk-UA" sz="2400" b="1" dirty="0" smtClean="0"/>
              <a:t>Прийняття рішень міської ради зменшують надходження до міського бюджету</a:t>
            </a:r>
            <a:endParaRPr lang="ru-RU" sz="2400" b="1" dirty="0"/>
          </a:p>
        </p:txBody>
      </p:sp>
      <p:sp>
        <p:nvSpPr>
          <p:cNvPr id="3" name="Объект 2"/>
          <p:cNvSpPr>
            <a:spLocks noGrp="1"/>
          </p:cNvSpPr>
          <p:nvPr>
            <p:ph idx="1"/>
          </p:nvPr>
        </p:nvSpPr>
        <p:spPr/>
        <p:txBody>
          <a:bodyPr>
            <a:normAutofit lnSpcReduction="10000"/>
          </a:bodyPr>
          <a:lstStyle/>
          <a:p>
            <a:r>
              <a:rPr lang="uk-UA" sz="2400" b="1" dirty="0"/>
              <a:t>Управління комунальної власності за останні 2 роки підготувало ряд проектів рішень щодо зменшення ставок орендної плати, списання боргу окремим суб’єктам, що може бути визнаним як порушення ст.60 Закону України «Про місцеве самоврядування», яка зазначає, що  «проведення майнових операцій з об’єктами комунальної власності,</a:t>
            </a:r>
            <a:r>
              <a:rPr lang="uk-UA" sz="2400" dirty="0"/>
              <a:t> </a:t>
            </a:r>
            <a:r>
              <a:rPr lang="uk-UA" sz="2800" b="1" dirty="0">
                <a:solidFill>
                  <a:schemeClr val="accent1">
                    <a:lumMod val="75000"/>
                  </a:schemeClr>
                </a:solidFill>
              </a:rPr>
              <a:t>не повинні ослабляти економічних основ місцевого самоврядування, зменшувати надходження до міського бюджету…»</a:t>
            </a:r>
            <a:endParaRPr lang="ru-RU" sz="2800"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15</a:t>
            </a:fld>
            <a:endParaRPr lang="ru-RU"/>
          </a:p>
        </p:txBody>
      </p:sp>
    </p:spTree>
    <p:extLst>
      <p:ext uri="{BB962C8B-B14F-4D97-AF65-F5344CB8AC3E}">
        <p14:creationId xmlns:p14="http://schemas.microsoft.com/office/powerpoint/2010/main" xmlns="" val="415024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Приклади</a:t>
            </a:r>
            <a:endParaRPr lang="ru-RU" dirty="0"/>
          </a:p>
        </p:txBody>
      </p:sp>
      <p:sp>
        <p:nvSpPr>
          <p:cNvPr id="3" name="Текст 2"/>
          <p:cNvSpPr>
            <a:spLocks noGrp="1"/>
          </p:cNvSpPr>
          <p:nvPr>
            <p:ph type="body" idx="1"/>
          </p:nvPr>
        </p:nvSpPr>
        <p:spPr>
          <a:xfrm>
            <a:off x="1311579" y="1161176"/>
            <a:ext cx="3129168" cy="1350723"/>
          </a:xfrm>
        </p:spPr>
        <p:txBody>
          <a:bodyPr/>
          <a:lstStyle/>
          <a:p>
            <a:r>
              <a:rPr lang="uk-UA" sz="1600" b="1" dirty="0"/>
              <a:t>ТОВ «ГРВ </a:t>
            </a:r>
            <a:r>
              <a:rPr lang="uk-UA" sz="1800" b="1" dirty="0"/>
              <a:t>ГРУП</a:t>
            </a:r>
            <a:r>
              <a:rPr lang="uk-UA" sz="1600" b="1" dirty="0"/>
              <a:t> – ВОЗНЕСЕНСЬКИЙ ЕЛЕВАТОР»</a:t>
            </a:r>
            <a:endParaRPr lang="ru-RU" sz="1600" b="1" dirty="0"/>
          </a:p>
        </p:txBody>
      </p:sp>
      <p:sp>
        <p:nvSpPr>
          <p:cNvPr id="4" name="Текст 3"/>
          <p:cNvSpPr>
            <a:spLocks noGrp="1"/>
          </p:cNvSpPr>
          <p:nvPr>
            <p:ph type="body" sz="half" idx="15"/>
          </p:nvPr>
        </p:nvSpPr>
        <p:spPr>
          <a:xfrm>
            <a:off x="1154954" y="2520168"/>
            <a:ext cx="3129168" cy="4337832"/>
          </a:xfrm>
        </p:spPr>
        <p:txBody>
          <a:bodyPr>
            <a:normAutofit/>
          </a:bodyPr>
          <a:lstStyle/>
          <a:p>
            <a:r>
              <a:rPr lang="uk-UA" sz="1600" b="1" dirty="0" smtClean="0"/>
              <a:t>Змінено цільове </a:t>
            </a:r>
            <a:r>
              <a:rPr lang="uk-UA" sz="1600" b="1" dirty="0"/>
              <a:t>призначення земельної ділянки</a:t>
            </a:r>
            <a:r>
              <a:rPr lang="uk-UA" sz="1600" dirty="0"/>
              <a:t>, що надало змогу зменшити орендну ставку ТОВ «ГРВ ГРУП – ВОЗНЕСЕНСЬКИЙ ЕЛЕВАТОР»  в </a:t>
            </a:r>
            <a:r>
              <a:rPr lang="uk-UA" sz="1600" b="1" dirty="0"/>
              <a:t>2 рази  та реструктурувати борг майже в 2 </a:t>
            </a:r>
            <a:r>
              <a:rPr lang="uk-UA" sz="1600" b="1" dirty="0" err="1"/>
              <a:t>млн.грн</a:t>
            </a:r>
            <a:r>
              <a:rPr lang="uk-UA" sz="1600" b="1" dirty="0"/>
              <a:t>. на 10 років.</a:t>
            </a:r>
            <a:endParaRPr lang="ru-RU" sz="1600" dirty="0"/>
          </a:p>
          <a:p>
            <a:r>
              <a:rPr lang="uk-UA" sz="1600" dirty="0"/>
              <a:t>А Вознесенська громада втратила від цього </a:t>
            </a:r>
            <a:r>
              <a:rPr lang="uk-UA" sz="1600" b="1" dirty="0"/>
              <a:t>12 </a:t>
            </a:r>
            <a:r>
              <a:rPr lang="uk-UA" sz="1600" b="1" dirty="0" err="1"/>
              <a:t>млн.грн</a:t>
            </a:r>
            <a:r>
              <a:rPr lang="uk-UA" sz="1600" b="1" dirty="0"/>
              <a:t>. на наступні  10 років</a:t>
            </a:r>
            <a:endParaRPr lang="ru-RU" sz="1600" b="1" dirty="0"/>
          </a:p>
        </p:txBody>
      </p:sp>
      <p:sp>
        <p:nvSpPr>
          <p:cNvPr id="5" name="Текст 4"/>
          <p:cNvSpPr>
            <a:spLocks noGrp="1"/>
          </p:cNvSpPr>
          <p:nvPr>
            <p:ph type="body" sz="quarter" idx="3"/>
          </p:nvPr>
        </p:nvSpPr>
        <p:spPr>
          <a:xfrm>
            <a:off x="4512721" y="947920"/>
            <a:ext cx="3145380" cy="1510861"/>
          </a:xfrm>
        </p:spPr>
        <p:txBody>
          <a:bodyPr/>
          <a:lstStyle/>
          <a:p>
            <a:endParaRPr lang="uk-UA" dirty="0" smtClean="0"/>
          </a:p>
          <a:p>
            <a:endParaRPr lang="uk-UA" dirty="0"/>
          </a:p>
          <a:p>
            <a:r>
              <a:rPr lang="uk-UA" dirty="0" smtClean="0"/>
              <a:t>. </a:t>
            </a:r>
            <a:endParaRPr lang="ru-RU" dirty="0"/>
          </a:p>
          <a:p>
            <a:r>
              <a:rPr lang="uk-UA" sz="1800" b="1" dirty="0"/>
              <a:t>ТОВ «Біологічні очисні </a:t>
            </a:r>
            <a:r>
              <a:rPr lang="uk-UA" sz="1800" b="1" dirty="0" smtClean="0"/>
              <a:t>споруди»</a:t>
            </a:r>
            <a:endParaRPr lang="ru-RU" sz="1800" b="1" dirty="0"/>
          </a:p>
        </p:txBody>
      </p:sp>
      <p:sp>
        <p:nvSpPr>
          <p:cNvPr id="6" name="Текст 5"/>
          <p:cNvSpPr>
            <a:spLocks noGrp="1"/>
          </p:cNvSpPr>
          <p:nvPr>
            <p:ph type="body" sz="half" idx="16"/>
          </p:nvPr>
        </p:nvSpPr>
        <p:spPr>
          <a:xfrm>
            <a:off x="4512721" y="2511899"/>
            <a:ext cx="3145380" cy="4346101"/>
          </a:xfrm>
        </p:spPr>
        <p:txBody>
          <a:bodyPr/>
          <a:lstStyle/>
          <a:p>
            <a:r>
              <a:rPr lang="uk-UA" sz="1600" b="1" dirty="0"/>
              <a:t>З</a:t>
            </a:r>
            <a:r>
              <a:rPr lang="uk-UA" sz="1600" b="1" dirty="0" smtClean="0"/>
              <a:t>меншено </a:t>
            </a:r>
            <a:r>
              <a:rPr lang="uk-UA" sz="1600" b="1" dirty="0"/>
              <a:t>орендну </a:t>
            </a:r>
            <a:r>
              <a:rPr lang="uk-UA" sz="1600" b="1" dirty="0" smtClean="0"/>
              <a:t>ставку за оренду комунального майна</a:t>
            </a:r>
            <a:r>
              <a:rPr lang="uk-UA" sz="1600" dirty="0" smtClean="0"/>
              <a:t> </a:t>
            </a:r>
            <a:r>
              <a:rPr lang="uk-UA" sz="1600" b="1" dirty="0"/>
              <a:t>у 2,8 рази. </a:t>
            </a:r>
            <a:endParaRPr lang="ru-RU" sz="1600" b="1" dirty="0"/>
          </a:p>
          <a:p>
            <a:endParaRPr lang="uk-UA" sz="1600" b="1" dirty="0" smtClean="0"/>
          </a:p>
          <a:p>
            <a:r>
              <a:rPr lang="uk-UA" sz="1600" b="1" dirty="0" smtClean="0"/>
              <a:t>Реструктуруваний </a:t>
            </a:r>
            <a:r>
              <a:rPr lang="uk-UA" sz="1600" b="1" dirty="0"/>
              <a:t>борг </a:t>
            </a:r>
            <a:r>
              <a:rPr lang="uk-UA" sz="1600" dirty="0"/>
              <a:t>цього підприємства за орендну плату комунального майна  з 2014 року </a:t>
            </a:r>
            <a:r>
              <a:rPr lang="uk-UA" sz="1600" b="1" dirty="0"/>
              <a:t>в сумі 1,77 млн. грн. до 2032 року </a:t>
            </a:r>
            <a:r>
              <a:rPr lang="uk-UA" sz="1600" dirty="0"/>
              <a:t>згідно укладеної Мирової угоди від 21.03.2018р</a:t>
            </a:r>
            <a:r>
              <a:rPr lang="uk-UA" dirty="0"/>
              <a:t>. </a:t>
            </a:r>
            <a:endParaRPr lang="ru-RU" dirty="0"/>
          </a:p>
          <a:p>
            <a:endParaRPr lang="ru-RU" dirty="0"/>
          </a:p>
        </p:txBody>
      </p:sp>
      <p:sp>
        <p:nvSpPr>
          <p:cNvPr id="7" name="Текст 6"/>
          <p:cNvSpPr>
            <a:spLocks noGrp="1"/>
          </p:cNvSpPr>
          <p:nvPr>
            <p:ph type="body" sz="quarter" idx="13"/>
          </p:nvPr>
        </p:nvSpPr>
        <p:spPr>
          <a:xfrm>
            <a:off x="7886701" y="1676401"/>
            <a:ext cx="3157448" cy="457200"/>
          </a:xfrm>
        </p:spPr>
        <p:txBody>
          <a:bodyPr/>
          <a:lstStyle/>
          <a:p>
            <a:r>
              <a:rPr lang="uk-UA" sz="1800" b="1" dirty="0" smtClean="0"/>
              <a:t>         Документи</a:t>
            </a:r>
            <a:endParaRPr lang="ru-RU" sz="1800" b="1" dirty="0"/>
          </a:p>
        </p:txBody>
      </p:sp>
      <p:sp>
        <p:nvSpPr>
          <p:cNvPr id="8" name="Текст 7"/>
          <p:cNvSpPr>
            <a:spLocks noGrp="1"/>
          </p:cNvSpPr>
          <p:nvPr>
            <p:ph type="body" sz="half" idx="17"/>
          </p:nvPr>
        </p:nvSpPr>
        <p:spPr>
          <a:xfrm>
            <a:off x="7886700" y="2520168"/>
            <a:ext cx="3161029" cy="3506887"/>
          </a:xfrm>
        </p:spPr>
        <p:txBody>
          <a:bodyPr/>
          <a:lstStyle/>
          <a:p>
            <a:r>
              <a:rPr lang="uk-UA" sz="1600" b="1" dirty="0"/>
              <a:t>Рішення Вознесенської міської ради від 16 лютого 2018 </a:t>
            </a:r>
            <a:r>
              <a:rPr lang="uk-UA" sz="1600" b="1" dirty="0" smtClean="0"/>
              <a:t>року  </a:t>
            </a:r>
            <a:r>
              <a:rPr lang="uk-UA" sz="1600" b="1" dirty="0"/>
              <a:t>№ 54 </a:t>
            </a:r>
            <a:endParaRPr lang="uk-UA" sz="1600" b="1" dirty="0" smtClean="0"/>
          </a:p>
          <a:p>
            <a:endParaRPr lang="uk-UA" sz="1600" b="1" dirty="0" smtClean="0"/>
          </a:p>
          <a:p>
            <a:r>
              <a:rPr lang="uk-UA" sz="1600" b="1" dirty="0" smtClean="0"/>
              <a:t>Рішення </a:t>
            </a:r>
            <a:r>
              <a:rPr lang="uk-UA" sz="1600" b="1" dirty="0"/>
              <a:t>Вознесенської міської ради </a:t>
            </a:r>
            <a:r>
              <a:rPr lang="uk-UA" sz="1600" b="1" dirty="0" smtClean="0"/>
              <a:t>від 23 грудня 2027 </a:t>
            </a:r>
            <a:r>
              <a:rPr lang="uk-UA" b="1" dirty="0" smtClean="0"/>
              <a:t>року </a:t>
            </a:r>
            <a:endParaRPr lang="ru-RU" b="1" dirty="0"/>
          </a:p>
        </p:txBody>
      </p:sp>
      <p:sp>
        <p:nvSpPr>
          <p:cNvPr id="9" name="Номер слайда 8"/>
          <p:cNvSpPr>
            <a:spLocks noGrp="1"/>
          </p:cNvSpPr>
          <p:nvPr>
            <p:ph type="sldNum" sz="quarter" idx="12"/>
          </p:nvPr>
        </p:nvSpPr>
        <p:spPr/>
        <p:txBody>
          <a:bodyPr/>
          <a:lstStyle/>
          <a:p>
            <a:fld id="{F8194ABB-2894-42A2-9756-87B176407D09}" type="slidenum">
              <a:rPr lang="ru-RU" smtClean="0"/>
              <a:pPr/>
              <a:t>16</a:t>
            </a:fld>
            <a:endParaRPr lang="ru-RU"/>
          </a:p>
        </p:txBody>
      </p:sp>
    </p:spTree>
    <p:extLst>
      <p:ext uri="{BB962C8B-B14F-4D97-AF65-F5344CB8AC3E}">
        <p14:creationId xmlns:p14="http://schemas.microsoft.com/office/powerpoint/2010/main" xmlns="" val="3387455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7. </a:t>
            </a:r>
            <a:r>
              <a:rPr lang="uk-UA" sz="3200" b="1" dirty="0" smtClean="0"/>
              <a:t>56 %</a:t>
            </a:r>
            <a:r>
              <a:rPr lang="uk-UA" sz="2400" b="1" dirty="0" smtClean="0"/>
              <a:t>  приміщень комунальної власності здані в оренду за 1 </a:t>
            </a:r>
            <a:r>
              <a:rPr lang="uk-UA" sz="2400" b="1" dirty="0" err="1" smtClean="0"/>
              <a:t>грн.в</a:t>
            </a:r>
            <a:r>
              <a:rPr lang="uk-UA" sz="2400" b="1" dirty="0" smtClean="0"/>
              <a:t> рік</a:t>
            </a:r>
            <a:endParaRPr lang="ru-RU" sz="2400" b="1" dirty="0"/>
          </a:p>
        </p:txBody>
      </p:sp>
      <p:sp>
        <p:nvSpPr>
          <p:cNvPr id="3" name="Объект 2"/>
          <p:cNvSpPr>
            <a:spLocks noGrp="1"/>
          </p:cNvSpPr>
          <p:nvPr>
            <p:ph idx="1"/>
          </p:nvPr>
        </p:nvSpPr>
        <p:spPr/>
        <p:txBody>
          <a:bodyPr>
            <a:normAutofit lnSpcReduction="10000"/>
          </a:bodyPr>
          <a:lstStyle/>
          <a:p>
            <a:r>
              <a:rPr lang="uk-UA" sz="2800" b="1" dirty="0"/>
              <a:t>Міський бюджет </a:t>
            </a:r>
            <a:r>
              <a:rPr lang="uk-UA" sz="2800" b="1" dirty="0" err="1" smtClean="0"/>
              <a:t>недоотримує</a:t>
            </a:r>
            <a:r>
              <a:rPr lang="uk-UA" sz="2800" b="1" dirty="0" smtClean="0"/>
              <a:t> </a:t>
            </a:r>
            <a:r>
              <a:rPr lang="uk-UA" sz="2800" b="1" dirty="0"/>
              <a:t>кошти від використання нерухомого    комунального майна  внаслідок значної питомої ваги площ, що передані в оренду </a:t>
            </a:r>
            <a:r>
              <a:rPr lang="uk-UA" sz="2800" b="1" dirty="0">
                <a:solidFill>
                  <a:schemeClr val="accent1">
                    <a:lumMod val="75000"/>
                  </a:schemeClr>
                </a:solidFill>
              </a:rPr>
              <a:t>на пільгових умовах у загальній структурі орендованих </a:t>
            </a:r>
            <a:r>
              <a:rPr lang="uk-UA" sz="2800" b="1" dirty="0" smtClean="0">
                <a:solidFill>
                  <a:schemeClr val="accent1">
                    <a:lumMod val="75000"/>
                  </a:schemeClr>
                </a:solidFill>
              </a:rPr>
              <a:t>площ</a:t>
            </a:r>
            <a:r>
              <a:rPr lang="uk-UA" sz="2800" dirty="0" smtClean="0"/>
              <a:t>   </a:t>
            </a:r>
            <a:r>
              <a:rPr lang="uk-UA" sz="1600" dirty="0" smtClean="0"/>
              <a:t> </a:t>
            </a:r>
            <a:r>
              <a:rPr lang="uk-UA" sz="1600" dirty="0" err="1" smtClean="0"/>
              <a:t>рокуратура</a:t>
            </a:r>
            <a:r>
              <a:rPr lang="uk-UA" sz="1600" dirty="0"/>
              <a:t>, поліція, казначейство тощо</a:t>
            </a:r>
            <a:r>
              <a:rPr lang="uk-UA" sz="1600" b="1" dirty="0" smtClean="0"/>
              <a:t>).</a:t>
            </a:r>
          </a:p>
          <a:p>
            <a:r>
              <a:rPr lang="uk-UA" sz="2800" b="1" dirty="0" smtClean="0"/>
              <a:t>А приміщення суду  у 2019 році взагалі передано із комунальної власності у державну  </a:t>
            </a:r>
            <a:r>
              <a:rPr lang="uk-UA" sz="2800" b="1" dirty="0" smtClean="0">
                <a:solidFill>
                  <a:schemeClr val="accent1">
                    <a:lumMod val="75000"/>
                  </a:schemeClr>
                </a:solidFill>
              </a:rPr>
              <a:t>безкоштовно.</a:t>
            </a:r>
            <a:endParaRPr lang="ru-RU" sz="2800"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17</a:t>
            </a:fld>
            <a:endParaRPr lang="ru-RU"/>
          </a:p>
        </p:txBody>
      </p:sp>
    </p:spTree>
    <p:extLst>
      <p:ext uri="{BB962C8B-B14F-4D97-AF65-F5344CB8AC3E}">
        <p14:creationId xmlns:p14="http://schemas.microsoft.com/office/powerpoint/2010/main" xmlns="" val="3835245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5" y="3290658"/>
            <a:ext cx="8825657" cy="1315901"/>
          </a:xfrm>
        </p:spPr>
        <p:txBody>
          <a:bodyPr/>
          <a:lstStyle/>
          <a:p>
            <a:r>
              <a:rPr lang="uk-UA" sz="1600" b="1" dirty="0" smtClean="0"/>
              <a:t>Приміщення</a:t>
            </a:r>
            <a:r>
              <a:rPr lang="uk-UA" b="1" dirty="0" smtClean="0"/>
              <a:t> </a:t>
            </a:r>
            <a:r>
              <a:rPr lang="uk-UA" sz="1400" b="1" dirty="0" smtClean="0"/>
              <a:t>Вознесенського міськрайонного суду</a:t>
            </a:r>
            <a:endParaRPr lang="ru-RU" sz="1400" b="1" dirty="0"/>
          </a:p>
        </p:txBody>
      </p:sp>
      <p:pic>
        <p:nvPicPr>
          <p:cNvPr id="5" name="Рисунок 4"/>
          <p:cNvPicPr>
            <a:picLocks noGrp="1" noChangeAspect="1"/>
          </p:cNvPicPr>
          <p:nvPr>
            <p:ph type="pic" idx="1"/>
          </p:nvPr>
        </p:nvPicPr>
        <p:blipFill>
          <a:blip r:embed="rId2" cstate="print"/>
          <a:srcRect t="13799" b="13799"/>
          <a:stretch>
            <a:fillRect/>
          </a:stretch>
        </p:blipFill>
        <p:spPr>
          <a:xfrm>
            <a:off x="1154955" y="787782"/>
            <a:ext cx="8825658" cy="3429000"/>
          </a:xfrm>
          <a:prstGeom prst="rect">
            <a:avLst/>
          </a:prstGeom>
        </p:spPr>
      </p:pic>
      <p:sp>
        <p:nvSpPr>
          <p:cNvPr id="4" name="Текст 3"/>
          <p:cNvSpPr>
            <a:spLocks noGrp="1"/>
          </p:cNvSpPr>
          <p:nvPr>
            <p:ph type="body" sz="half" idx="2"/>
          </p:nvPr>
        </p:nvSpPr>
        <p:spPr>
          <a:xfrm>
            <a:off x="1154956" y="4700954"/>
            <a:ext cx="8825656" cy="1551597"/>
          </a:xfrm>
        </p:spPr>
        <p:txBody>
          <a:bodyPr>
            <a:normAutofit/>
          </a:bodyPr>
          <a:lstStyle/>
          <a:p>
            <a:r>
              <a:rPr lang="uk-UA" sz="2000" b="1" dirty="0" smtClean="0">
                <a:solidFill>
                  <a:schemeClr val="accent1">
                    <a:lumMod val="75000"/>
                  </a:schemeClr>
                </a:solidFill>
              </a:rPr>
              <a:t>ВСІ  судді Вознесенського суду відмовилися </a:t>
            </a:r>
            <a:r>
              <a:rPr lang="uk-UA" sz="2000" b="1" dirty="0" err="1" smtClean="0">
                <a:solidFill>
                  <a:schemeClr val="accent1">
                    <a:lumMod val="75000"/>
                  </a:schemeClr>
                </a:solidFill>
              </a:rPr>
              <a:t>розглдядати</a:t>
            </a:r>
            <a:r>
              <a:rPr lang="uk-UA" sz="2000" b="1" dirty="0" smtClean="0">
                <a:solidFill>
                  <a:schemeClr val="accent1">
                    <a:lumMod val="75000"/>
                  </a:schemeClr>
                </a:solidFill>
              </a:rPr>
              <a:t> справу про адміністративне правопорушення, </a:t>
            </a:r>
            <a:r>
              <a:rPr lang="uk-UA" sz="2000" b="1" dirty="0" err="1" smtClean="0">
                <a:solidFill>
                  <a:schemeClr val="accent1">
                    <a:lumMod val="75000"/>
                  </a:schemeClr>
                </a:solidFill>
              </a:rPr>
              <a:t>здйснене</a:t>
            </a:r>
            <a:r>
              <a:rPr lang="uk-UA" sz="2000" b="1" dirty="0" smtClean="0">
                <a:solidFill>
                  <a:schemeClr val="accent1">
                    <a:lumMod val="75000"/>
                  </a:schemeClr>
                </a:solidFill>
              </a:rPr>
              <a:t> міським головою </a:t>
            </a:r>
            <a:r>
              <a:rPr lang="uk-UA" sz="2000" b="1" dirty="0" err="1" smtClean="0">
                <a:solidFill>
                  <a:schemeClr val="accent1">
                    <a:lumMod val="75000"/>
                  </a:schemeClr>
                </a:solidFill>
              </a:rPr>
              <a:t>Луковим</a:t>
            </a:r>
            <a:r>
              <a:rPr lang="uk-UA" sz="2000" b="1" dirty="0" smtClean="0">
                <a:solidFill>
                  <a:schemeClr val="accent1">
                    <a:lumMod val="75000"/>
                  </a:schemeClr>
                </a:solidFill>
              </a:rPr>
              <a:t> В.Д. щодо ненадання інформації на запит громадської організації	</a:t>
            </a:r>
            <a:endParaRPr lang="ru-RU" sz="2000" b="1" dirty="0">
              <a:solidFill>
                <a:schemeClr val="accent1">
                  <a:lumMod val="75000"/>
                </a:schemeClr>
              </a:solidFill>
            </a:endParaRPr>
          </a:p>
        </p:txBody>
      </p:sp>
      <p:sp>
        <p:nvSpPr>
          <p:cNvPr id="3" name="Номер слайда 2"/>
          <p:cNvSpPr>
            <a:spLocks noGrp="1"/>
          </p:cNvSpPr>
          <p:nvPr>
            <p:ph type="sldNum" sz="quarter" idx="12"/>
          </p:nvPr>
        </p:nvSpPr>
        <p:spPr/>
        <p:txBody>
          <a:bodyPr/>
          <a:lstStyle/>
          <a:p>
            <a:fld id="{F8194ABB-2894-42A2-9756-87B176407D09}" type="slidenum">
              <a:rPr lang="ru-RU" smtClean="0"/>
              <a:pPr/>
              <a:t>18</a:t>
            </a:fld>
            <a:endParaRPr lang="ru-RU"/>
          </a:p>
        </p:txBody>
      </p:sp>
    </p:spTree>
    <p:extLst>
      <p:ext uri="{BB962C8B-B14F-4D97-AF65-F5344CB8AC3E}">
        <p14:creationId xmlns:p14="http://schemas.microsoft.com/office/powerpoint/2010/main" xmlns="" val="1119679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b="1" dirty="0" smtClean="0"/>
              <a:t>8. 80 % к</a:t>
            </a:r>
            <a:r>
              <a:rPr lang="uk-UA" sz="2400" b="1" dirty="0" smtClean="0"/>
              <a:t>омунальних підприємств міста - </a:t>
            </a:r>
            <a:r>
              <a:rPr lang="uk-UA" sz="2800" b="1" dirty="0" smtClean="0">
                <a:solidFill>
                  <a:schemeClr val="accent1">
                    <a:lumMod val="75000"/>
                  </a:schemeClr>
                </a:solidFill>
              </a:rPr>
              <a:t>збиткові</a:t>
            </a:r>
            <a:endParaRPr lang="ru-RU" sz="2800" b="1" dirty="0">
              <a:solidFill>
                <a:schemeClr val="accent1">
                  <a:lumMod val="75000"/>
                </a:schemeClr>
              </a:solidFill>
            </a:endParaRPr>
          </a:p>
        </p:txBody>
      </p:sp>
      <p:sp>
        <p:nvSpPr>
          <p:cNvPr id="3" name="Объект 2"/>
          <p:cNvSpPr>
            <a:spLocks noGrp="1"/>
          </p:cNvSpPr>
          <p:nvPr>
            <p:ph idx="1"/>
          </p:nvPr>
        </p:nvSpPr>
        <p:spPr/>
        <p:txBody>
          <a:bodyPr>
            <a:normAutofit fontScale="92500" lnSpcReduction="20000"/>
          </a:bodyPr>
          <a:lstStyle/>
          <a:p>
            <a:r>
              <a:rPr lang="uk-UA" b="1" dirty="0"/>
              <a:t>Управління комунальної власності неефективно здійснює координацію і фінансовий контроль за  роботою комунальних підприємств міста.</a:t>
            </a:r>
            <a:endParaRPr lang="ru-RU" b="1" dirty="0"/>
          </a:p>
          <a:p>
            <a:r>
              <a:rPr lang="uk-UA" b="1" dirty="0">
                <a:solidFill>
                  <a:schemeClr val="accent1">
                    <a:lumMod val="75000"/>
                  </a:schemeClr>
                </a:solidFill>
              </a:rPr>
              <a:t>Із існуючих 6-ти комунальних підприємств за </a:t>
            </a:r>
            <a:r>
              <a:rPr lang="uk-UA" b="1" dirty="0" smtClean="0">
                <a:solidFill>
                  <a:schemeClr val="accent1">
                    <a:lumMod val="75000"/>
                  </a:schemeClr>
                </a:solidFill>
              </a:rPr>
              <a:t>підсумками 2019 </a:t>
            </a:r>
            <a:r>
              <a:rPr lang="uk-UA" b="1" dirty="0">
                <a:solidFill>
                  <a:schemeClr val="accent1">
                    <a:lumMod val="75000"/>
                  </a:schemeClr>
                </a:solidFill>
              </a:rPr>
              <a:t>року -  5 – отримали збитки від 300 до 600 </a:t>
            </a:r>
            <a:r>
              <a:rPr lang="uk-UA" b="1" dirty="0" err="1">
                <a:solidFill>
                  <a:schemeClr val="accent1">
                    <a:lumMod val="75000"/>
                  </a:schemeClr>
                </a:solidFill>
              </a:rPr>
              <a:t>тис.грн</a:t>
            </a:r>
            <a:r>
              <a:rPr lang="uk-UA" b="1" dirty="0">
                <a:solidFill>
                  <a:schemeClr val="accent1">
                    <a:lumMod val="75000"/>
                  </a:schemeClr>
                </a:solidFill>
              </a:rPr>
              <a:t>., мають борги по сплаті за комунальні послуги від 200 </a:t>
            </a:r>
            <a:r>
              <a:rPr lang="uk-UA" b="1" dirty="0" err="1">
                <a:solidFill>
                  <a:schemeClr val="accent1">
                    <a:lumMod val="75000"/>
                  </a:schemeClr>
                </a:solidFill>
              </a:rPr>
              <a:t>тис.грн</a:t>
            </a:r>
            <a:r>
              <a:rPr lang="uk-UA" b="1" dirty="0">
                <a:solidFill>
                  <a:schemeClr val="accent1">
                    <a:lumMod val="75000"/>
                  </a:schemeClr>
                </a:solidFill>
              </a:rPr>
              <a:t>. до 1 </a:t>
            </a:r>
            <a:r>
              <a:rPr lang="uk-UA" b="1" dirty="0" err="1">
                <a:solidFill>
                  <a:schemeClr val="accent1">
                    <a:lumMod val="75000"/>
                  </a:schemeClr>
                </a:solidFill>
              </a:rPr>
              <a:t>млн.грн</a:t>
            </a:r>
            <a:r>
              <a:rPr lang="uk-UA" b="1" dirty="0" smtClean="0">
                <a:solidFill>
                  <a:schemeClr val="accent1">
                    <a:lumMod val="75000"/>
                  </a:schemeClr>
                </a:solidFill>
              </a:rPr>
              <a:t>. </a:t>
            </a:r>
            <a:endParaRPr lang="ru-RU" b="1" dirty="0">
              <a:solidFill>
                <a:schemeClr val="accent1">
                  <a:lumMod val="75000"/>
                </a:schemeClr>
              </a:solidFill>
            </a:endParaRPr>
          </a:p>
          <a:p>
            <a:r>
              <a:rPr lang="uk-UA" sz="1900" b="1" dirty="0">
                <a:solidFill>
                  <a:schemeClr val="accent1">
                    <a:lumMod val="75000"/>
                  </a:schemeClr>
                </a:solidFill>
              </a:rPr>
              <a:t>Відсутня Програма фінансової підтримки  комунальних підприємств </a:t>
            </a:r>
            <a:endParaRPr lang="uk-UA" sz="1900" b="1" dirty="0" smtClean="0">
              <a:solidFill>
                <a:schemeClr val="accent1">
                  <a:lumMod val="75000"/>
                </a:schemeClr>
              </a:solidFill>
            </a:endParaRPr>
          </a:p>
          <a:p>
            <a:pPr marL="0" indent="0">
              <a:buNone/>
            </a:pPr>
            <a:r>
              <a:rPr lang="uk-UA" sz="1900" b="1" dirty="0">
                <a:solidFill>
                  <a:schemeClr val="accent1">
                    <a:lumMod val="75000"/>
                  </a:schemeClr>
                </a:solidFill>
              </a:rPr>
              <a:t> </a:t>
            </a:r>
            <a:r>
              <a:rPr lang="uk-UA" sz="1900" b="1" dirty="0" smtClean="0">
                <a:solidFill>
                  <a:schemeClr val="accent1">
                    <a:lumMod val="75000"/>
                  </a:schemeClr>
                </a:solidFill>
              </a:rPr>
              <a:t>     </a:t>
            </a:r>
            <a:r>
              <a:rPr lang="uk-UA" b="1" dirty="0" smtClean="0"/>
              <a:t>( з 2017 року , розробку </a:t>
            </a:r>
            <a:r>
              <a:rPr lang="uk-UA" b="1" i="1" dirty="0" smtClean="0"/>
              <a:t>якої  вимагала Державна аудиторська служба</a:t>
            </a:r>
            <a:r>
              <a:rPr lang="uk-UA" b="1" dirty="0" smtClean="0"/>
              <a:t>).</a:t>
            </a:r>
          </a:p>
          <a:p>
            <a:r>
              <a:rPr lang="uk-UA" dirty="0" smtClean="0"/>
              <a:t> </a:t>
            </a:r>
            <a:r>
              <a:rPr lang="uk-UA" b="1" dirty="0">
                <a:solidFill>
                  <a:schemeClr val="accent1">
                    <a:lumMod val="75000"/>
                  </a:schemeClr>
                </a:solidFill>
              </a:rPr>
              <a:t>Міська рада продовжує здійснювати поповнення Статутного капіталу комунальних підприємств на проведення поточних ремонтів, що є порушення чинного законодавства</a:t>
            </a:r>
            <a:r>
              <a:rPr lang="uk-UA" dirty="0" smtClean="0"/>
              <a:t>.</a:t>
            </a:r>
          </a:p>
          <a:p>
            <a:r>
              <a:rPr lang="uk-UA" b="1" dirty="0"/>
              <a:t>У</a:t>
            </a:r>
            <a:r>
              <a:rPr lang="uk-UA" b="1" dirty="0" smtClean="0"/>
              <a:t> березні 2020 року припинено діяльність комунального підприємства «Єдність» </a:t>
            </a:r>
            <a:r>
              <a:rPr lang="uk-UA" sz="1900" b="1" dirty="0" smtClean="0">
                <a:solidFill>
                  <a:schemeClr val="accent1">
                    <a:lumMod val="75000"/>
                  </a:schemeClr>
                </a:solidFill>
              </a:rPr>
              <a:t>без відповідного рішення міської ради, а за Наказом Управління комунальної власності.</a:t>
            </a:r>
            <a:endParaRPr lang="ru-RU" sz="1900" b="1"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19</a:t>
            </a:fld>
            <a:endParaRPr lang="ru-RU"/>
          </a:p>
        </p:txBody>
      </p:sp>
    </p:spTree>
    <p:extLst>
      <p:ext uri="{BB962C8B-B14F-4D97-AF65-F5344CB8AC3E}">
        <p14:creationId xmlns:p14="http://schemas.microsoft.com/office/powerpoint/2010/main" xmlns="" val="1385295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2 </a:t>
            </a:r>
            <a:r>
              <a:rPr lang="ru-RU" dirty="0" err="1" smtClean="0"/>
              <a:t>питання</a:t>
            </a:r>
            <a:r>
              <a:rPr lang="ru-RU" dirty="0" smtClean="0"/>
              <a:t> </a:t>
            </a:r>
            <a:r>
              <a:rPr lang="ru-RU" dirty="0" err="1" smtClean="0"/>
              <a:t>громадського</a:t>
            </a:r>
            <a:r>
              <a:rPr lang="ru-RU" dirty="0" smtClean="0"/>
              <a:t> аудиту</a:t>
            </a:r>
            <a:endParaRPr lang="ru-RU" dirty="0"/>
          </a:p>
        </p:txBody>
      </p:sp>
      <p:sp>
        <p:nvSpPr>
          <p:cNvPr id="3" name="Объект 2"/>
          <p:cNvSpPr>
            <a:spLocks noGrp="1"/>
          </p:cNvSpPr>
          <p:nvPr>
            <p:ph idx="1"/>
          </p:nvPr>
        </p:nvSpPr>
        <p:spPr/>
        <p:txBody>
          <a:bodyPr>
            <a:normAutofit/>
          </a:bodyPr>
          <a:lstStyle/>
          <a:p>
            <a:endParaRPr lang="ru-RU" dirty="0"/>
          </a:p>
          <a:p>
            <a:r>
              <a:rPr lang="uk-UA" sz="2400" b="1" i="1" dirty="0" smtClean="0"/>
              <a:t>Чи </a:t>
            </a:r>
            <a:r>
              <a:rPr lang="uk-UA" sz="2400" b="1" i="1" dirty="0"/>
              <a:t>ефективно використовується комунальна власність Територіальної громади міста Вознесенська</a:t>
            </a:r>
            <a:r>
              <a:rPr lang="uk-UA" sz="2400" b="1" i="1" dirty="0" smtClean="0"/>
              <a:t>?</a:t>
            </a:r>
          </a:p>
          <a:p>
            <a:endParaRPr lang="uk-UA" b="1" i="1" dirty="0"/>
          </a:p>
          <a:p>
            <a:endParaRPr lang="ru-RU" dirty="0"/>
          </a:p>
          <a:p>
            <a:r>
              <a:rPr lang="uk-UA" sz="2400" b="1" i="1" dirty="0"/>
              <a:t>Чи є комунальна власність джерелом доходів для міського бюджету і чи враховуються при цьому інтереси жителів?</a:t>
            </a:r>
            <a:endParaRPr lang="ru-RU" sz="2400" dirty="0"/>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a:t>
            </a:fld>
            <a:endParaRPr lang="ru-RU"/>
          </a:p>
        </p:txBody>
      </p:sp>
    </p:spTree>
    <p:extLst>
      <p:ext uri="{BB962C8B-B14F-4D97-AF65-F5344CB8AC3E}">
        <p14:creationId xmlns:p14="http://schemas.microsoft.com/office/powerpoint/2010/main" xmlns="" val="2173967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9.Комунальні підприємства Вознесенська найбільш закриті для громади</a:t>
            </a:r>
            <a:endParaRPr lang="ru-RU" b="1" dirty="0"/>
          </a:p>
        </p:txBody>
      </p:sp>
      <p:sp>
        <p:nvSpPr>
          <p:cNvPr id="3" name="Объект 2"/>
          <p:cNvSpPr>
            <a:spLocks noGrp="1"/>
          </p:cNvSpPr>
          <p:nvPr>
            <p:ph idx="1"/>
          </p:nvPr>
        </p:nvSpPr>
        <p:spPr/>
        <p:txBody>
          <a:bodyPr/>
          <a:lstStyle/>
          <a:p>
            <a:pPr lvl="0"/>
            <a:r>
              <a:rPr lang="uk-UA" b="1" dirty="0"/>
              <a:t>Із 6-ти підприємств тільки КП «Водопостачання </a:t>
            </a:r>
            <a:r>
              <a:rPr lang="uk-UA" b="1" dirty="0" smtClean="0"/>
              <a:t>міста» має свій </a:t>
            </a:r>
            <a:r>
              <a:rPr lang="uk-UA" b="1" dirty="0"/>
              <a:t>сайт. Інші розміщують звіти про фінансову діяльність щоквартально на </a:t>
            </a:r>
            <a:r>
              <a:rPr lang="uk-UA" b="1" dirty="0" smtClean="0"/>
              <a:t>офіційному </a:t>
            </a:r>
            <a:r>
              <a:rPr lang="uk-UA" b="1" dirty="0"/>
              <a:t>сайті міста Вознесенська.</a:t>
            </a:r>
            <a:endParaRPr lang="ru-RU" b="1" dirty="0"/>
          </a:p>
          <a:p>
            <a:r>
              <a:rPr lang="uk-UA" dirty="0"/>
              <a:t> </a:t>
            </a:r>
            <a:r>
              <a:rPr lang="uk-UA" b="1" dirty="0">
                <a:solidFill>
                  <a:schemeClr val="accent4"/>
                </a:solidFill>
              </a:rPr>
              <a:t>Але роблять це не своєчасно. </a:t>
            </a:r>
            <a:endParaRPr lang="uk-UA" b="1" dirty="0" smtClean="0">
              <a:solidFill>
                <a:schemeClr val="accent4"/>
              </a:solidFill>
            </a:endParaRPr>
          </a:p>
          <a:p>
            <a:r>
              <a:rPr lang="uk-UA" b="1" dirty="0" smtClean="0"/>
              <a:t>Із </a:t>
            </a:r>
            <a:r>
              <a:rPr lang="uk-UA" b="1" dirty="0"/>
              <a:t>6-ти комунальних підприємств тільки 2 – </a:t>
            </a:r>
            <a:r>
              <a:rPr lang="uk-UA" b="1" dirty="0">
                <a:solidFill>
                  <a:schemeClr val="accent4"/>
                </a:solidFill>
              </a:rPr>
              <a:t>КП «</a:t>
            </a:r>
            <a:r>
              <a:rPr lang="uk-UA" b="1" dirty="0" err="1">
                <a:solidFill>
                  <a:schemeClr val="accent4"/>
                </a:solidFill>
              </a:rPr>
              <a:t>Теплосервіс</a:t>
            </a:r>
            <a:r>
              <a:rPr lang="uk-UA" b="1" dirty="0">
                <a:solidFill>
                  <a:schemeClr val="accent4"/>
                </a:solidFill>
              </a:rPr>
              <a:t>» </a:t>
            </a:r>
            <a:r>
              <a:rPr lang="uk-UA" b="1" dirty="0"/>
              <a:t>та КП </a:t>
            </a:r>
            <a:r>
              <a:rPr lang="uk-UA" b="1" dirty="0">
                <a:solidFill>
                  <a:schemeClr val="accent4"/>
                </a:solidFill>
              </a:rPr>
              <a:t>«Водопостачання міста Вознесенська» </a:t>
            </a:r>
            <a:r>
              <a:rPr lang="uk-UA" b="1" dirty="0" smtClean="0">
                <a:solidFill>
                  <a:schemeClr val="accent4"/>
                </a:solidFill>
              </a:rPr>
              <a:t> </a:t>
            </a:r>
            <a:r>
              <a:rPr lang="uk-UA" b="1" dirty="0" smtClean="0"/>
              <a:t>розмістили </a:t>
            </a:r>
            <a:r>
              <a:rPr lang="uk-UA" b="1" dirty="0"/>
              <a:t>звіти про фінансову діяльність за перший квартал 2020 року</a:t>
            </a:r>
            <a:r>
              <a:rPr lang="uk-UA" b="1" dirty="0" smtClean="0"/>
              <a:t>.</a:t>
            </a:r>
          </a:p>
          <a:p>
            <a:r>
              <a:rPr lang="uk-UA" dirty="0" smtClean="0"/>
              <a:t> </a:t>
            </a:r>
            <a:r>
              <a:rPr lang="uk-UA" b="1" dirty="0">
                <a:solidFill>
                  <a:schemeClr val="accent4"/>
                </a:solidFill>
              </a:rPr>
              <a:t>А ТОВ «БОС»</a:t>
            </a:r>
            <a:r>
              <a:rPr lang="uk-UA" b="1" dirty="0"/>
              <a:t> розмістила останню інформацію </a:t>
            </a:r>
            <a:r>
              <a:rPr lang="uk-UA" b="1" dirty="0" smtClean="0"/>
              <a:t> тільки за </a:t>
            </a:r>
            <a:r>
              <a:rPr lang="uk-UA" b="1" dirty="0"/>
              <a:t>9 місяців 2019 року. </a:t>
            </a:r>
            <a:endParaRPr lang="ru-RU" b="1" dirty="0"/>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20</a:t>
            </a:fld>
            <a:endParaRPr lang="ru-RU"/>
          </a:p>
        </p:txBody>
      </p:sp>
    </p:spTree>
    <p:extLst>
      <p:ext uri="{BB962C8B-B14F-4D97-AF65-F5344CB8AC3E}">
        <p14:creationId xmlns:p14="http://schemas.microsoft.com/office/powerpoint/2010/main" xmlns="" val="3270182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b="1" dirty="0" smtClean="0"/>
              <a:t>Щоб не бути збитковими КП піднімають тарифи, що приводить до масових протестів </a:t>
            </a:r>
            <a:r>
              <a:rPr lang="uk-UA" sz="2400" b="1" dirty="0" err="1" smtClean="0"/>
              <a:t>вознесенців</a:t>
            </a:r>
            <a:r>
              <a:rPr lang="uk-UA" sz="2400" b="1" dirty="0" smtClean="0"/>
              <a:t>. </a:t>
            </a:r>
            <a:r>
              <a:rPr lang="uk-UA" sz="2000" b="1" dirty="0" smtClean="0">
                <a:solidFill>
                  <a:schemeClr val="accent1">
                    <a:lumMod val="75000"/>
                  </a:schemeClr>
                </a:solidFill>
              </a:rPr>
              <a:t>Тариф на воду та водовідведення – найвищий по Україні і складає 67,65 грн.</a:t>
            </a:r>
            <a:endParaRPr lang="ru-RU" sz="2000" b="1" dirty="0">
              <a:solidFill>
                <a:schemeClr val="accent1">
                  <a:lumMod val="75000"/>
                </a:schemeClr>
              </a:solidFill>
            </a:endParaRPr>
          </a:p>
        </p:txBody>
      </p:sp>
      <p:sp>
        <p:nvSpPr>
          <p:cNvPr id="3" name="Текст 2"/>
          <p:cNvSpPr>
            <a:spLocks noGrp="1"/>
          </p:cNvSpPr>
          <p:nvPr>
            <p:ph type="body" idx="1"/>
          </p:nvPr>
        </p:nvSpPr>
        <p:spPr/>
        <p:txBody>
          <a:bodyPr/>
          <a:lstStyle/>
          <a:p>
            <a:r>
              <a:rPr lang="uk-UA" sz="1800" b="1" dirty="0" smtClean="0"/>
              <a:t>Перекриття </a:t>
            </a:r>
            <a:r>
              <a:rPr lang="uk-UA" sz="1800" b="1" dirty="0"/>
              <a:t>траси Київ-Миколаїв 3 лютого 2020 року</a:t>
            </a:r>
            <a:endParaRPr lang="ru-RU" sz="1800" b="1" dirty="0"/>
          </a:p>
        </p:txBody>
      </p:sp>
      <p:pic>
        <p:nvPicPr>
          <p:cNvPr id="9" name="Объект 8"/>
          <p:cNvPicPr>
            <a:picLocks noGrp="1" noChangeAspect="1"/>
          </p:cNvPicPr>
          <p:nvPr>
            <p:ph sz="half" idx="2"/>
          </p:nvPr>
        </p:nvPicPr>
        <p:blipFill>
          <a:blip r:embed="rId2" cstate="print"/>
          <a:stretch>
            <a:fillRect/>
          </a:stretch>
        </p:blipFill>
        <p:spPr>
          <a:xfrm>
            <a:off x="7455878" y="2845120"/>
            <a:ext cx="4149968" cy="3684633"/>
          </a:xfrm>
          <a:prstGeom prst="rect">
            <a:avLst/>
          </a:prstGeom>
        </p:spPr>
      </p:pic>
      <p:sp>
        <p:nvSpPr>
          <p:cNvPr id="5" name="Текст 4"/>
          <p:cNvSpPr>
            <a:spLocks noGrp="1"/>
          </p:cNvSpPr>
          <p:nvPr>
            <p:ph type="body" sz="quarter" idx="3"/>
          </p:nvPr>
        </p:nvSpPr>
        <p:spPr>
          <a:xfrm>
            <a:off x="7792678" y="1887415"/>
            <a:ext cx="3624886" cy="1074935"/>
          </a:xfrm>
        </p:spPr>
        <p:txBody>
          <a:bodyPr/>
          <a:lstStyle/>
          <a:p>
            <a:endParaRPr lang="uk-UA" sz="2000" b="1" dirty="0" smtClean="0"/>
          </a:p>
          <a:p>
            <a:r>
              <a:rPr lang="uk-UA" sz="2000" b="1" dirty="0" smtClean="0"/>
              <a:t>Повторна  акція </a:t>
            </a:r>
          </a:p>
          <a:p>
            <a:r>
              <a:rPr lang="uk-UA" sz="2000" b="1" dirty="0" smtClean="0"/>
              <a:t>17 .02.2020 року</a:t>
            </a:r>
            <a:endParaRPr lang="ru-RU" sz="2000" b="1" dirty="0"/>
          </a:p>
          <a:p>
            <a:endParaRPr lang="ru-RU" sz="2000" b="1" dirty="0"/>
          </a:p>
        </p:txBody>
      </p:sp>
      <p:pic>
        <p:nvPicPr>
          <p:cNvPr id="8" name="Объект 7"/>
          <p:cNvPicPr>
            <a:picLocks noGrp="1" noChangeAspect="1"/>
          </p:cNvPicPr>
          <p:nvPr>
            <p:ph sz="quarter" idx="4"/>
          </p:nvPr>
        </p:nvPicPr>
        <p:blipFill>
          <a:blip r:embed="rId3" cstate="print"/>
          <a:stretch>
            <a:fillRect/>
          </a:stretch>
        </p:blipFill>
        <p:spPr>
          <a:xfrm>
            <a:off x="2379785" y="2845120"/>
            <a:ext cx="4338637" cy="3684633"/>
          </a:xfrm>
          <a:prstGeom prst="rect">
            <a:avLst/>
          </a:prstGeom>
        </p:spPr>
      </p:pic>
      <p:sp>
        <p:nvSpPr>
          <p:cNvPr id="7" name="Номер слайда 6"/>
          <p:cNvSpPr>
            <a:spLocks noGrp="1"/>
          </p:cNvSpPr>
          <p:nvPr>
            <p:ph type="sldNum" sz="quarter" idx="12"/>
          </p:nvPr>
        </p:nvSpPr>
        <p:spPr/>
        <p:txBody>
          <a:bodyPr/>
          <a:lstStyle/>
          <a:p>
            <a:fld id="{F8194ABB-2894-42A2-9756-87B176407D09}" type="slidenum">
              <a:rPr lang="ru-RU" smtClean="0"/>
              <a:pPr/>
              <a:t>21</a:t>
            </a:fld>
            <a:endParaRPr lang="ru-RU"/>
          </a:p>
        </p:txBody>
      </p:sp>
    </p:spTree>
    <p:extLst>
      <p:ext uri="{BB962C8B-B14F-4D97-AF65-F5344CB8AC3E}">
        <p14:creationId xmlns:p14="http://schemas.microsoft.com/office/powerpoint/2010/main" xmlns="" val="2752220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 </a:t>
            </a:r>
            <a:r>
              <a:rPr lang="uk-UA" b="1" dirty="0" smtClean="0"/>
              <a:t>10. </a:t>
            </a:r>
            <a:r>
              <a:rPr lang="uk-UA" sz="2400" b="1" dirty="0" smtClean="0"/>
              <a:t>Закриття дитячих установ приводить до збільшення витрат на утримання порожніх приміщень</a:t>
            </a:r>
            <a:endParaRPr lang="ru-RU" sz="2400" b="1" dirty="0"/>
          </a:p>
        </p:txBody>
      </p:sp>
      <p:sp>
        <p:nvSpPr>
          <p:cNvPr id="3" name="Объект 2"/>
          <p:cNvSpPr>
            <a:spLocks noGrp="1"/>
          </p:cNvSpPr>
          <p:nvPr>
            <p:ph idx="1"/>
          </p:nvPr>
        </p:nvSpPr>
        <p:spPr/>
        <p:txBody>
          <a:bodyPr>
            <a:normAutofit/>
          </a:bodyPr>
          <a:lstStyle/>
          <a:p>
            <a:r>
              <a:rPr lang="uk-UA" sz="2000" dirty="0"/>
              <a:t>Міська рада закриває дитячі комунальні установи. А потім ці приміщення утримає, витрачаючи кошти міського бюджету на охоронців, опалення освітлення тощо, </a:t>
            </a:r>
            <a:r>
              <a:rPr lang="uk-UA" sz="2000" b="1" dirty="0">
                <a:solidFill>
                  <a:schemeClr val="accent1">
                    <a:lumMod val="75000"/>
                  </a:schemeClr>
                </a:solidFill>
              </a:rPr>
              <a:t>без перспективи продажу чи реорганізації цих установи. </a:t>
            </a:r>
            <a:endParaRPr lang="uk-UA" sz="2000" dirty="0" smtClean="0"/>
          </a:p>
          <a:p>
            <a:r>
              <a:rPr lang="uk-UA" sz="2000" dirty="0" smtClean="0"/>
              <a:t>За 4 роки  </a:t>
            </a:r>
            <a:r>
              <a:rPr lang="uk-UA" sz="2000" dirty="0"/>
              <a:t>вилучено приміщення та  переведено у </a:t>
            </a:r>
            <a:r>
              <a:rPr lang="uk-UA" sz="2000" b="1" dirty="0"/>
              <a:t>пристосоване приміщення</a:t>
            </a:r>
            <a:r>
              <a:rPr lang="uk-UA" sz="2000" dirty="0"/>
              <a:t> на території ЗОШ № 7 Станцію юних техніків, закрита Вечірня школа, дитячий садок № 5.  </a:t>
            </a:r>
            <a:endParaRPr lang="uk-UA" sz="2000" dirty="0" smtClean="0"/>
          </a:p>
          <a:p>
            <a:r>
              <a:rPr lang="uk-UA" sz="2000" dirty="0" smtClean="0"/>
              <a:t> </a:t>
            </a:r>
            <a:r>
              <a:rPr lang="uk-UA" sz="2000" dirty="0"/>
              <a:t>Витрати на утримання тільки однієї Станції Юних техніків  </a:t>
            </a:r>
            <a:r>
              <a:rPr lang="uk-UA" sz="2000" dirty="0" smtClean="0"/>
              <a:t>становить </a:t>
            </a:r>
            <a:r>
              <a:rPr lang="uk-UA" sz="2000" b="1" dirty="0" smtClean="0">
                <a:solidFill>
                  <a:schemeClr val="accent1">
                    <a:lumMod val="75000"/>
                  </a:schemeClr>
                </a:solidFill>
              </a:rPr>
              <a:t>566 </a:t>
            </a:r>
            <a:r>
              <a:rPr lang="uk-UA" sz="2000" b="1" dirty="0" err="1" smtClean="0">
                <a:solidFill>
                  <a:schemeClr val="accent1">
                    <a:lumMod val="75000"/>
                  </a:schemeClr>
                </a:solidFill>
              </a:rPr>
              <a:t>тис.грн</a:t>
            </a:r>
            <a:r>
              <a:rPr lang="uk-UA" sz="2000" b="1" dirty="0" smtClean="0">
                <a:solidFill>
                  <a:schemeClr val="accent1">
                    <a:lumMod val="75000"/>
                  </a:schemeClr>
                </a:solidFill>
              </a:rPr>
              <a:t>. за 3 роки.</a:t>
            </a:r>
            <a:endParaRPr lang="ru-RU" sz="2000" b="1"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22</a:t>
            </a:fld>
            <a:endParaRPr lang="ru-RU"/>
          </a:p>
        </p:txBody>
      </p:sp>
    </p:spTree>
    <p:extLst>
      <p:ext uri="{BB962C8B-B14F-4D97-AF65-F5344CB8AC3E}">
        <p14:creationId xmlns:p14="http://schemas.microsoft.com/office/powerpoint/2010/main" xmlns="" val="1533770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11. </a:t>
            </a:r>
            <a:r>
              <a:rPr lang="uk-UA" sz="3200" b="1" dirty="0" smtClean="0"/>
              <a:t>Управління житловим фондом</a:t>
            </a:r>
            <a:endParaRPr lang="ru-RU" sz="3200" b="1" dirty="0"/>
          </a:p>
        </p:txBody>
      </p:sp>
      <p:sp>
        <p:nvSpPr>
          <p:cNvPr id="3" name="Текст 2"/>
          <p:cNvSpPr>
            <a:spLocks noGrp="1"/>
          </p:cNvSpPr>
          <p:nvPr>
            <p:ph type="body" idx="1"/>
          </p:nvPr>
        </p:nvSpPr>
        <p:spPr>
          <a:xfrm>
            <a:off x="1154954" y="1676400"/>
            <a:ext cx="3129168" cy="576262"/>
          </a:xfrm>
        </p:spPr>
        <p:txBody>
          <a:bodyPr/>
          <a:lstStyle/>
          <a:p>
            <a:r>
              <a:rPr lang="uk-UA" dirty="0" smtClean="0"/>
              <a:t>Черга на житло</a:t>
            </a:r>
            <a:endParaRPr lang="ru-RU" dirty="0"/>
          </a:p>
        </p:txBody>
      </p:sp>
      <p:sp>
        <p:nvSpPr>
          <p:cNvPr id="4" name="Текст 3"/>
          <p:cNvSpPr>
            <a:spLocks noGrp="1"/>
          </p:cNvSpPr>
          <p:nvPr>
            <p:ph type="body" sz="half" idx="15"/>
          </p:nvPr>
        </p:nvSpPr>
        <p:spPr>
          <a:xfrm>
            <a:off x="1154954" y="2404880"/>
            <a:ext cx="3129168" cy="4171766"/>
          </a:xfrm>
        </p:spPr>
        <p:txBody>
          <a:bodyPr>
            <a:noAutofit/>
          </a:bodyPr>
          <a:lstStyle/>
          <a:p>
            <a:r>
              <a:rPr lang="uk-UA" sz="1800" b="1" dirty="0" smtClean="0"/>
              <a:t>В черзі перебуває 803 особи з 1979 року. Це -багатодітні, малозабезпечені сім</a:t>
            </a:r>
            <a:r>
              <a:rPr lang="en-US" sz="1800" b="1" dirty="0" smtClean="0"/>
              <a:t>”</a:t>
            </a:r>
            <a:r>
              <a:rPr lang="uk-UA" sz="1800" b="1" dirty="0" smtClean="0"/>
              <a:t>ї, працівники освіти.</a:t>
            </a:r>
          </a:p>
          <a:p>
            <a:r>
              <a:rPr lang="uk-UA" sz="1800" b="1" dirty="0" smtClean="0"/>
              <a:t>Житло не будується. Квартири не надаються. </a:t>
            </a:r>
          </a:p>
          <a:p>
            <a:r>
              <a:rPr lang="uk-UA" sz="1800" b="1" dirty="0" smtClean="0"/>
              <a:t>В списках знайдено більше 20-ти осіб</a:t>
            </a:r>
            <a:r>
              <a:rPr lang="uk-UA" sz="1800" b="1" dirty="0" smtClean="0">
                <a:solidFill>
                  <a:schemeClr val="accent1">
                    <a:lumMod val="75000"/>
                  </a:schemeClr>
                </a:solidFill>
              </a:rPr>
              <a:t>, які померли</a:t>
            </a:r>
            <a:r>
              <a:rPr lang="uk-UA" sz="1800" b="1" dirty="0" smtClean="0"/>
              <a:t>, і близько 300 осіб, які  вже </a:t>
            </a:r>
            <a:r>
              <a:rPr lang="uk-UA" sz="1800" b="1" dirty="0" smtClean="0">
                <a:solidFill>
                  <a:schemeClr val="accent1">
                    <a:lumMod val="75000"/>
                  </a:schemeClr>
                </a:solidFill>
              </a:rPr>
              <a:t>давно мають власне житло, але перебувають у черзі.</a:t>
            </a:r>
            <a:endParaRPr lang="ru-RU" sz="1800" b="1" dirty="0">
              <a:solidFill>
                <a:schemeClr val="accent1">
                  <a:lumMod val="75000"/>
                </a:schemeClr>
              </a:solidFill>
            </a:endParaRPr>
          </a:p>
        </p:txBody>
      </p:sp>
      <p:sp>
        <p:nvSpPr>
          <p:cNvPr id="5" name="Текст 4"/>
          <p:cNvSpPr>
            <a:spLocks noGrp="1"/>
          </p:cNvSpPr>
          <p:nvPr>
            <p:ph type="body" sz="quarter" idx="3"/>
          </p:nvPr>
        </p:nvSpPr>
        <p:spPr>
          <a:xfrm>
            <a:off x="4512721" y="1836539"/>
            <a:ext cx="3145380" cy="416124"/>
          </a:xfrm>
        </p:spPr>
        <p:txBody>
          <a:bodyPr/>
          <a:lstStyle/>
          <a:p>
            <a:r>
              <a:rPr lang="uk-UA" dirty="0" smtClean="0"/>
              <a:t>Придбання житла</a:t>
            </a:r>
            <a:endParaRPr lang="ru-RU" dirty="0"/>
          </a:p>
        </p:txBody>
      </p:sp>
      <p:sp>
        <p:nvSpPr>
          <p:cNvPr id="6" name="Текст 5"/>
          <p:cNvSpPr>
            <a:spLocks noGrp="1"/>
          </p:cNvSpPr>
          <p:nvPr>
            <p:ph type="body" sz="half" idx="16"/>
          </p:nvPr>
        </p:nvSpPr>
        <p:spPr>
          <a:xfrm>
            <a:off x="4512721" y="2497015"/>
            <a:ext cx="3145380" cy="3530041"/>
          </a:xfrm>
        </p:spPr>
        <p:txBody>
          <a:bodyPr>
            <a:normAutofit/>
          </a:bodyPr>
          <a:lstStyle/>
          <a:p>
            <a:r>
              <a:rPr lang="uk-UA" sz="2000" b="1" dirty="0" smtClean="0"/>
              <a:t>У 2019 році міська влада придбала</a:t>
            </a:r>
          </a:p>
          <a:p>
            <a:r>
              <a:rPr lang="uk-UA" sz="2000" b="1" dirty="0" smtClean="0"/>
              <a:t> </a:t>
            </a:r>
            <a:r>
              <a:rPr lang="uk-UA" sz="2000" b="1" dirty="0" smtClean="0">
                <a:solidFill>
                  <a:schemeClr val="accent1">
                    <a:lumMod val="75000"/>
                  </a:schemeClr>
                </a:solidFill>
              </a:rPr>
              <a:t>один будинок</a:t>
            </a:r>
            <a:r>
              <a:rPr lang="uk-UA" sz="2000" b="1" dirty="0" smtClean="0"/>
              <a:t> </a:t>
            </a:r>
          </a:p>
          <a:p>
            <a:r>
              <a:rPr lang="uk-UA" sz="2000" b="1" dirty="0" smtClean="0"/>
              <a:t>за  2,25 </a:t>
            </a:r>
            <a:r>
              <a:rPr lang="uk-UA" sz="2000" b="1" dirty="0" err="1" smtClean="0"/>
              <a:t>млн.грн</a:t>
            </a:r>
            <a:r>
              <a:rPr lang="uk-UA" sz="2000" b="1" dirty="0" smtClean="0"/>
              <a:t>. для багатодітної родини,</a:t>
            </a:r>
          </a:p>
          <a:p>
            <a:r>
              <a:rPr lang="uk-UA" sz="2000" b="1" dirty="0" smtClean="0">
                <a:solidFill>
                  <a:schemeClr val="accent1">
                    <a:lumMod val="75000"/>
                  </a:schemeClr>
                </a:solidFill>
              </a:rPr>
              <a:t>2 квартири </a:t>
            </a:r>
          </a:p>
          <a:p>
            <a:r>
              <a:rPr lang="uk-UA" sz="2000" b="1" dirty="0" smtClean="0"/>
              <a:t>для дітей-сиріт на суму 702 </a:t>
            </a:r>
            <a:r>
              <a:rPr lang="uk-UA" sz="2000" b="1" dirty="0" err="1" smtClean="0"/>
              <a:t>тис.грн</a:t>
            </a:r>
            <a:r>
              <a:rPr lang="uk-UA" sz="2000" b="1" dirty="0" smtClean="0"/>
              <a:t>.</a:t>
            </a:r>
            <a:endParaRPr lang="ru-RU" sz="2000" b="1" dirty="0"/>
          </a:p>
        </p:txBody>
      </p:sp>
      <p:sp>
        <p:nvSpPr>
          <p:cNvPr id="7" name="Текст 6"/>
          <p:cNvSpPr>
            <a:spLocks noGrp="1"/>
          </p:cNvSpPr>
          <p:nvPr>
            <p:ph type="body" sz="quarter" idx="13"/>
          </p:nvPr>
        </p:nvSpPr>
        <p:spPr>
          <a:xfrm>
            <a:off x="7886701" y="1676401"/>
            <a:ext cx="3157448" cy="576262"/>
          </a:xfrm>
        </p:spPr>
        <p:txBody>
          <a:bodyPr/>
          <a:lstStyle/>
          <a:p>
            <a:r>
              <a:rPr lang="uk-UA" dirty="0" smtClean="0"/>
              <a:t>Будівництво житла</a:t>
            </a:r>
            <a:endParaRPr lang="ru-RU" dirty="0"/>
          </a:p>
        </p:txBody>
      </p:sp>
      <p:sp>
        <p:nvSpPr>
          <p:cNvPr id="8" name="Текст 7"/>
          <p:cNvSpPr>
            <a:spLocks noGrp="1"/>
          </p:cNvSpPr>
          <p:nvPr>
            <p:ph type="body" sz="half" idx="17"/>
          </p:nvPr>
        </p:nvSpPr>
        <p:spPr>
          <a:xfrm>
            <a:off x="7886700" y="2497015"/>
            <a:ext cx="3161029" cy="3530040"/>
          </a:xfrm>
        </p:spPr>
        <p:txBody>
          <a:bodyPr>
            <a:normAutofit lnSpcReduction="10000"/>
          </a:bodyPr>
          <a:lstStyle/>
          <a:p>
            <a:r>
              <a:rPr lang="uk-UA" b="1" dirty="0" smtClean="0"/>
              <a:t>У грудні 2018 році перераховано 100% авансом кошти в сумі 10,8 </a:t>
            </a:r>
            <a:r>
              <a:rPr lang="uk-UA" b="1" dirty="0" err="1" smtClean="0"/>
              <a:t>млн.грн</a:t>
            </a:r>
            <a:r>
              <a:rPr lang="uk-UA" b="1" dirty="0" smtClean="0"/>
              <a:t>. для будівництва будинку сімейного типу. Дата прийому в експлуатацію – </a:t>
            </a:r>
            <a:r>
              <a:rPr lang="uk-UA" b="1" dirty="0" smtClean="0">
                <a:solidFill>
                  <a:schemeClr val="accent1">
                    <a:lumMod val="75000"/>
                  </a:schemeClr>
                </a:solidFill>
              </a:rPr>
              <a:t>15 вересня 2019 року. Але є  фундамент  та 2 стіни.</a:t>
            </a:r>
          </a:p>
          <a:p>
            <a:r>
              <a:rPr lang="uk-UA" b="1" dirty="0" smtClean="0"/>
              <a:t>Тільки </a:t>
            </a:r>
            <a:r>
              <a:rPr lang="uk-UA" b="1" dirty="0" smtClean="0">
                <a:solidFill>
                  <a:schemeClr val="accent1">
                    <a:lumMod val="75000"/>
                  </a:schemeClr>
                </a:solidFill>
              </a:rPr>
              <a:t>після втручання громадських організацій «Антикорупційний штаб» та ГО «ВАРМД»</a:t>
            </a:r>
            <a:r>
              <a:rPr lang="uk-UA" b="1" dirty="0" smtClean="0"/>
              <a:t> міська влада подала до суду на підрядника ТОВ «</a:t>
            </a:r>
            <a:r>
              <a:rPr lang="uk-UA" b="1" dirty="0" err="1" smtClean="0"/>
              <a:t>Івеко</a:t>
            </a:r>
            <a:r>
              <a:rPr lang="uk-UA" b="1" dirty="0" smtClean="0"/>
              <a:t>-БУД», але справа не розглянута. </a:t>
            </a:r>
            <a:r>
              <a:rPr lang="uk-UA" b="1" dirty="0" smtClean="0">
                <a:solidFill>
                  <a:schemeClr val="accent1">
                    <a:lumMod val="75000"/>
                  </a:schemeClr>
                </a:solidFill>
              </a:rPr>
              <a:t>У міської влади не знайшлося 140 </a:t>
            </a:r>
            <a:r>
              <a:rPr lang="uk-UA" b="1" dirty="0" err="1" smtClean="0">
                <a:solidFill>
                  <a:schemeClr val="accent1">
                    <a:lumMod val="75000"/>
                  </a:schemeClr>
                </a:solidFill>
              </a:rPr>
              <a:t>тис.грн</a:t>
            </a:r>
            <a:r>
              <a:rPr lang="uk-UA" b="1" dirty="0" smtClean="0">
                <a:solidFill>
                  <a:schemeClr val="accent1">
                    <a:lumMod val="75000"/>
                  </a:schemeClr>
                </a:solidFill>
              </a:rPr>
              <a:t>., щоб сплатити судовий збір</a:t>
            </a:r>
            <a:endParaRPr lang="ru-RU" b="1" dirty="0">
              <a:solidFill>
                <a:schemeClr val="accent1">
                  <a:lumMod val="75000"/>
                </a:schemeClr>
              </a:solidFill>
            </a:endParaRPr>
          </a:p>
        </p:txBody>
      </p:sp>
      <p:sp>
        <p:nvSpPr>
          <p:cNvPr id="9" name="Номер слайда 8"/>
          <p:cNvSpPr>
            <a:spLocks noGrp="1"/>
          </p:cNvSpPr>
          <p:nvPr>
            <p:ph type="sldNum" sz="quarter" idx="12"/>
          </p:nvPr>
        </p:nvSpPr>
        <p:spPr/>
        <p:txBody>
          <a:bodyPr/>
          <a:lstStyle/>
          <a:p>
            <a:fld id="{F8194ABB-2894-42A2-9756-87B176407D09}" type="slidenum">
              <a:rPr lang="ru-RU" smtClean="0"/>
              <a:pPr/>
              <a:t>23</a:t>
            </a:fld>
            <a:endParaRPr lang="ru-RU"/>
          </a:p>
        </p:txBody>
      </p:sp>
    </p:spTree>
    <p:extLst>
      <p:ext uri="{BB962C8B-B14F-4D97-AF65-F5344CB8AC3E}">
        <p14:creationId xmlns:p14="http://schemas.microsoft.com/office/powerpoint/2010/main" xmlns="" val="1212735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u="sng" cap="all" dirty="0" smtClean="0"/>
              <a:t> </a:t>
            </a:r>
            <a:r>
              <a:rPr lang="uk-UA" sz="2400" b="1" u="sng" cap="all" dirty="0" smtClean="0"/>
              <a:t>Рекомендації органам міської влади</a:t>
            </a:r>
            <a:endParaRPr lang="ru-RU" sz="2400" dirty="0"/>
          </a:p>
        </p:txBody>
      </p:sp>
      <p:sp>
        <p:nvSpPr>
          <p:cNvPr id="3" name="Объект 2"/>
          <p:cNvSpPr>
            <a:spLocks noGrp="1"/>
          </p:cNvSpPr>
          <p:nvPr>
            <p:ph idx="1"/>
          </p:nvPr>
        </p:nvSpPr>
        <p:spPr/>
        <p:txBody>
          <a:bodyPr>
            <a:normAutofit/>
          </a:bodyPr>
          <a:lstStyle/>
          <a:p>
            <a:r>
              <a:rPr lang="uk-UA" b="1" dirty="0" smtClean="0"/>
              <a:t>1</a:t>
            </a:r>
            <a:r>
              <a:rPr lang="uk-UA" dirty="0" smtClean="0"/>
              <a:t>.</a:t>
            </a:r>
            <a:r>
              <a:rPr lang="uk-UA" b="1" dirty="0" smtClean="0">
                <a:solidFill>
                  <a:schemeClr val="accent1">
                    <a:lumMod val="75000"/>
                  </a:schemeClr>
                </a:solidFill>
              </a:rPr>
              <a:t>Визначити</a:t>
            </a:r>
            <a:r>
              <a:rPr lang="uk-UA" dirty="0" smtClean="0">
                <a:solidFill>
                  <a:schemeClr val="accent1">
                    <a:lumMod val="75000"/>
                  </a:schemeClr>
                </a:solidFill>
              </a:rPr>
              <a:t> </a:t>
            </a:r>
            <a:r>
              <a:rPr lang="uk-UA" b="1" dirty="0"/>
              <a:t>Стратегію </a:t>
            </a:r>
            <a:r>
              <a:rPr lang="uk-UA" b="1" dirty="0" smtClean="0"/>
              <a:t> </a:t>
            </a:r>
            <a:r>
              <a:rPr lang="uk-UA" b="1" dirty="0"/>
              <a:t>дій щодо управління комунальною </a:t>
            </a:r>
            <a:r>
              <a:rPr lang="uk-UA" b="1" dirty="0" smtClean="0"/>
              <a:t>власністю  </a:t>
            </a:r>
            <a:r>
              <a:rPr lang="uk-UA" b="1" dirty="0"/>
              <a:t>на 3 </a:t>
            </a:r>
            <a:r>
              <a:rPr lang="uk-UA" b="1" dirty="0" smtClean="0"/>
              <a:t>роки з метою отримання реальних доходів до міського бюджету ;</a:t>
            </a:r>
            <a:endParaRPr lang="ru-RU" b="1" dirty="0"/>
          </a:p>
          <a:p>
            <a:r>
              <a:rPr lang="uk-UA" b="1" dirty="0" smtClean="0"/>
              <a:t>2</a:t>
            </a:r>
            <a:r>
              <a:rPr lang="uk-UA" dirty="0" smtClean="0"/>
              <a:t>.</a:t>
            </a:r>
            <a:r>
              <a:rPr lang="uk-UA" b="1" dirty="0" smtClean="0">
                <a:solidFill>
                  <a:schemeClr val="accent1">
                    <a:lumMod val="75000"/>
                  </a:schemeClr>
                </a:solidFill>
              </a:rPr>
              <a:t>Розробити</a:t>
            </a:r>
            <a:r>
              <a:rPr lang="uk-UA" dirty="0" smtClean="0"/>
              <a:t>  </a:t>
            </a:r>
            <a:r>
              <a:rPr lang="uk-UA" b="1" dirty="0"/>
              <a:t>комплексну цільову Програму  управління та ефективного використання </a:t>
            </a:r>
            <a:r>
              <a:rPr lang="uk-UA" b="1" dirty="0" smtClean="0"/>
              <a:t>об</a:t>
            </a:r>
            <a:r>
              <a:rPr lang="en-US" b="1" dirty="0" smtClean="0"/>
              <a:t>’</a:t>
            </a:r>
            <a:r>
              <a:rPr lang="uk-UA" b="1" dirty="0" err="1" smtClean="0"/>
              <a:t>єктів</a:t>
            </a:r>
            <a:r>
              <a:rPr lang="uk-UA" b="1" dirty="0" smtClean="0"/>
              <a:t> </a:t>
            </a:r>
            <a:r>
              <a:rPr lang="uk-UA" b="1" dirty="0"/>
              <a:t>комунальної власності та земельних ресурсів Територіальної громади міста Вознесенська на 2020-2022 роки;</a:t>
            </a:r>
            <a:endParaRPr lang="ru-RU" b="1" dirty="0"/>
          </a:p>
          <a:p>
            <a:r>
              <a:rPr lang="uk-UA" b="1" dirty="0"/>
              <a:t>3</a:t>
            </a:r>
            <a:r>
              <a:rPr lang="uk-UA" b="1" dirty="0" smtClean="0"/>
              <a:t>.</a:t>
            </a:r>
            <a:r>
              <a:rPr lang="uk-UA" b="1" dirty="0" smtClean="0">
                <a:solidFill>
                  <a:schemeClr val="accent1">
                    <a:lumMod val="75000"/>
                  </a:schemeClr>
                </a:solidFill>
              </a:rPr>
              <a:t>Розробити </a:t>
            </a:r>
            <a:r>
              <a:rPr lang="uk-UA" dirty="0" smtClean="0"/>
              <a:t> </a:t>
            </a:r>
            <a:r>
              <a:rPr lang="uk-UA" b="1" dirty="0"/>
              <a:t>Програму фінансової </a:t>
            </a:r>
            <a:r>
              <a:rPr lang="uk-UA" b="1" dirty="0" smtClean="0"/>
              <a:t>підтримки та поповнення Статутних фондів комунальних </a:t>
            </a:r>
            <a:r>
              <a:rPr lang="uk-UA" b="1" dirty="0"/>
              <a:t>підприємств </a:t>
            </a:r>
            <a:r>
              <a:rPr lang="uk-UA" b="1" dirty="0" smtClean="0"/>
              <a:t>міста</a:t>
            </a:r>
          </a:p>
          <a:p>
            <a:r>
              <a:rPr lang="uk-UA" dirty="0" smtClean="0"/>
              <a:t>4.</a:t>
            </a:r>
            <a:r>
              <a:rPr lang="uk-UA" b="1" dirty="0" smtClean="0">
                <a:solidFill>
                  <a:schemeClr val="accent1">
                    <a:lumMod val="75000"/>
                  </a:schemeClr>
                </a:solidFill>
              </a:rPr>
              <a:t>Перевірити</a:t>
            </a:r>
            <a:r>
              <a:rPr lang="uk-UA" dirty="0" smtClean="0"/>
              <a:t> </a:t>
            </a:r>
            <a:r>
              <a:rPr lang="uk-UA" b="1" dirty="0" smtClean="0"/>
              <a:t>актуальність списків на отримання житла</a:t>
            </a:r>
            <a:r>
              <a:rPr lang="uk-UA" dirty="0" smtClean="0"/>
              <a:t>.</a:t>
            </a:r>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24</a:t>
            </a:fld>
            <a:endParaRPr lang="ru-RU"/>
          </a:p>
        </p:txBody>
      </p:sp>
    </p:spTree>
    <p:extLst>
      <p:ext uri="{BB962C8B-B14F-4D97-AF65-F5344CB8AC3E}">
        <p14:creationId xmlns:p14="http://schemas.microsoft.com/office/powerpoint/2010/main" xmlns="" val="2951041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Розробити нормативно-правові акти</a:t>
            </a:r>
            <a:endParaRPr lang="ru-RU" dirty="0"/>
          </a:p>
        </p:txBody>
      </p:sp>
      <p:sp>
        <p:nvSpPr>
          <p:cNvPr id="3" name="Текст 2"/>
          <p:cNvSpPr>
            <a:spLocks noGrp="1"/>
          </p:cNvSpPr>
          <p:nvPr>
            <p:ph type="body" idx="1"/>
          </p:nvPr>
        </p:nvSpPr>
        <p:spPr>
          <a:xfrm>
            <a:off x="1154954" y="1836539"/>
            <a:ext cx="3129168" cy="472908"/>
          </a:xfrm>
        </p:spPr>
        <p:txBody>
          <a:bodyPr/>
          <a:lstStyle/>
          <a:p>
            <a:r>
              <a:rPr lang="uk-UA" sz="2000" b="1" dirty="0" smtClean="0"/>
              <a:t>Рішення міської ради</a:t>
            </a:r>
            <a:endParaRPr lang="ru-RU" sz="2000" b="1" dirty="0"/>
          </a:p>
        </p:txBody>
      </p:sp>
      <p:sp>
        <p:nvSpPr>
          <p:cNvPr id="4" name="Текст 3"/>
          <p:cNvSpPr>
            <a:spLocks noGrp="1"/>
          </p:cNvSpPr>
          <p:nvPr>
            <p:ph type="body" sz="half" idx="15"/>
          </p:nvPr>
        </p:nvSpPr>
        <p:spPr>
          <a:xfrm>
            <a:off x="1154954" y="2469586"/>
            <a:ext cx="3129168" cy="4388414"/>
          </a:xfrm>
        </p:spPr>
        <p:txBody>
          <a:bodyPr>
            <a:normAutofit lnSpcReduction="10000"/>
          </a:bodyPr>
          <a:lstStyle/>
          <a:p>
            <a:pPr fontAlgn="base"/>
            <a:r>
              <a:rPr lang="uk-UA" dirty="0" smtClean="0"/>
              <a:t>«</a:t>
            </a:r>
            <a:r>
              <a:rPr lang="uk-UA" sz="1600" b="1" dirty="0">
                <a:solidFill>
                  <a:schemeClr val="accent1">
                    <a:lumMod val="75000"/>
                  </a:schemeClr>
                </a:solidFill>
              </a:rPr>
              <a:t>П</a:t>
            </a:r>
            <a:r>
              <a:rPr lang="uk-UA" sz="1600" b="1" dirty="0" smtClean="0">
                <a:solidFill>
                  <a:schemeClr val="accent1">
                    <a:lumMod val="75000"/>
                  </a:schemeClr>
                </a:solidFill>
              </a:rPr>
              <a:t>ро </a:t>
            </a:r>
            <a:r>
              <a:rPr lang="uk-UA" sz="1600" b="1" dirty="0">
                <a:solidFill>
                  <a:schemeClr val="accent1">
                    <a:lumMod val="75000"/>
                  </a:schemeClr>
                </a:solidFill>
              </a:rPr>
              <a:t>передання іншим органам окремих повноважень щодо управління майном</a:t>
            </a:r>
            <a:r>
              <a:rPr lang="uk-UA" b="1" dirty="0" smtClean="0"/>
              <a:t>,</a:t>
            </a:r>
          </a:p>
          <a:p>
            <a:pPr fontAlgn="base"/>
            <a:r>
              <a:rPr lang="uk-UA" b="1" dirty="0" smtClean="0"/>
              <a:t> </a:t>
            </a:r>
            <a:r>
              <a:rPr lang="uk-UA" b="1" dirty="0"/>
              <a:t>яке належить до комунальної </a:t>
            </a:r>
            <a:r>
              <a:rPr lang="uk-UA" b="1" dirty="0" smtClean="0"/>
              <a:t>власності Територіальної громади міста Вознесенська, </a:t>
            </a:r>
            <a:r>
              <a:rPr lang="uk-UA" b="1" dirty="0"/>
              <a:t>визначення меж цих повноважень й умов їх </a:t>
            </a:r>
            <a:r>
              <a:rPr lang="uk-UA" b="1" dirty="0" smtClean="0"/>
              <a:t>здійснення»</a:t>
            </a:r>
          </a:p>
          <a:p>
            <a:pPr fontAlgn="base"/>
            <a:endParaRPr lang="uk-UA" b="1" dirty="0" smtClean="0"/>
          </a:p>
          <a:p>
            <a:pPr fontAlgn="base"/>
            <a:endParaRPr lang="uk-UA" b="1" dirty="0" smtClean="0"/>
          </a:p>
          <a:p>
            <a:pPr fontAlgn="base"/>
            <a:r>
              <a:rPr lang="uk-UA" b="1" dirty="0" smtClean="0"/>
              <a:t> </a:t>
            </a:r>
            <a:r>
              <a:rPr lang="uk-UA" sz="1050" dirty="0" smtClean="0"/>
              <a:t>( </a:t>
            </a:r>
            <a:r>
              <a:rPr lang="uk-UA" sz="1050" i="1" dirty="0" smtClean="0"/>
              <a:t>п</a:t>
            </a:r>
            <a:r>
              <a:rPr lang="uk-UA" sz="1050" i="1" dirty="0"/>
              <a:t>. 31 ч. 1 ст. 26 Закону України «Про місцеве самоврядування в Україні» від 21.05.1997 р</a:t>
            </a:r>
            <a:r>
              <a:rPr lang="uk-UA" sz="1050" b="1" i="1" dirty="0" smtClean="0"/>
              <a:t>.</a:t>
            </a:r>
          </a:p>
          <a:p>
            <a:pPr fontAlgn="base"/>
            <a:r>
              <a:rPr lang="ru-RU" b="1" dirty="0"/>
              <a:t> </a:t>
            </a:r>
            <a:r>
              <a:rPr lang="ru-RU" b="1" u="sng" dirty="0">
                <a:solidFill>
                  <a:schemeClr val="accent1">
                    <a:lumMod val="75000"/>
                  </a:schemeClr>
                </a:solidFill>
                <a:hlinkClick r:id="rId2"/>
              </a:rPr>
              <a:t>№ 280/97-ВР</a:t>
            </a:r>
            <a:r>
              <a:rPr lang="ru-RU" b="1" dirty="0">
                <a:solidFill>
                  <a:schemeClr val="tx1"/>
                </a:solidFill>
              </a:rPr>
              <a:t>,</a:t>
            </a:r>
            <a:r>
              <a:rPr lang="ru-RU" sz="1050" dirty="0">
                <a:solidFill>
                  <a:schemeClr val="tx1"/>
                </a:solidFill>
              </a:rPr>
              <a:t> ).</a:t>
            </a:r>
          </a:p>
          <a:p>
            <a:r>
              <a:rPr lang="ru-RU" b="1" dirty="0"/>
              <a:t> </a:t>
            </a:r>
            <a:endParaRPr lang="ru-RU" dirty="0"/>
          </a:p>
          <a:p>
            <a:endParaRPr lang="ru-RU" dirty="0"/>
          </a:p>
        </p:txBody>
      </p:sp>
      <p:sp>
        <p:nvSpPr>
          <p:cNvPr id="5" name="Текст 4"/>
          <p:cNvSpPr>
            <a:spLocks noGrp="1"/>
          </p:cNvSpPr>
          <p:nvPr>
            <p:ph type="body" sz="quarter" idx="3"/>
          </p:nvPr>
        </p:nvSpPr>
        <p:spPr>
          <a:xfrm>
            <a:off x="4512721" y="1836538"/>
            <a:ext cx="3145380" cy="472909"/>
          </a:xfrm>
        </p:spPr>
        <p:txBody>
          <a:bodyPr/>
          <a:lstStyle/>
          <a:p>
            <a:r>
              <a:rPr lang="uk-UA" sz="2000" b="1" dirty="0" smtClean="0"/>
              <a:t>Рішення міської ради</a:t>
            </a:r>
            <a:endParaRPr lang="ru-RU" sz="2000" b="1" dirty="0"/>
          </a:p>
        </p:txBody>
      </p:sp>
      <p:sp>
        <p:nvSpPr>
          <p:cNvPr id="6" name="Текст 5"/>
          <p:cNvSpPr>
            <a:spLocks noGrp="1"/>
          </p:cNvSpPr>
          <p:nvPr>
            <p:ph type="body" sz="half" idx="16"/>
          </p:nvPr>
        </p:nvSpPr>
        <p:spPr>
          <a:xfrm>
            <a:off x="4512721" y="2469584"/>
            <a:ext cx="3145380" cy="3557471"/>
          </a:xfrm>
        </p:spPr>
        <p:txBody>
          <a:bodyPr/>
          <a:lstStyle/>
          <a:p>
            <a:r>
              <a:rPr lang="uk-UA" sz="1600" b="1" dirty="0"/>
              <a:t>«Про затвердження переліку об’єктів комунальної власності  по кожному розпоряднику бюджетних коштів». </a:t>
            </a:r>
            <a:endParaRPr lang="uk-UA" sz="1600" b="1" dirty="0" smtClean="0"/>
          </a:p>
          <a:p>
            <a:endParaRPr lang="uk-UA" b="1" dirty="0"/>
          </a:p>
          <a:p>
            <a:r>
              <a:rPr lang="uk-UA" b="1" dirty="0" smtClean="0"/>
              <a:t> </a:t>
            </a:r>
          </a:p>
          <a:p>
            <a:endParaRPr lang="uk-UA" b="1" dirty="0"/>
          </a:p>
          <a:p>
            <a:endParaRPr lang="uk-UA" b="1" dirty="0" smtClean="0"/>
          </a:p>
          <a:p>
            <a:r>
              <a:rPr lang="uk-UA" sz="1050" dirty="0" smtClean="0"/>
              <a:t>(</a:t>
            </a:r>
            <a:r>
              <a:rPr lang="uk-UA" sz="1050" i="1" dirty="0"/>
              <a:t>ст.60, п.1</a:t>
            </a:r>
            <a:r>
              <a:rPr lang="uk-UA" sz="1050" i="1" dirty="0" smtClean="0"/>
              <a:t>ЗУ </a:t>
            </a:r>
            <a:r>
              <a:rPr lang="uk-UA" sz="1050" i="1" dirty="0"/>
              <a:t>«Про місцеве </a:t>
            </a:r>
            <a:r>
              <a:rPr lang="uk-UA" sz="1050" i="1" dirty="0" smtClean="0"/>
              <a:t>самоврядування в Україні».)</a:t>
            </a:r>
          </a:p>
          <a:p>
            <a:endParaRPr lang="ru-RU" sz="1050" dirty="0"/>
          </a:p>
          <a:p>
            <a:endParaRPr lang="ru-RU" dirty="0"/>
          </a:p>
        </p:txBody>
      </p:sp>
      <p:sp>
        <p:nvSpPr>
          <p:cNvPr id="7" name="Текст 6"/>
          <p:cNvSpPr>
            <a:spLocks noGrp="1"/>
          </p:cNvSpPr>
          <p:nvPr>
            <p:ph type="body" sz="quarter" idx="13"/>
          </p:nvPr>
        </p:nvSpPr>
        <p:spPr>
          <a:xfrm>
            <a:off x="7886701" y="1836538"/>
            <a:ext cx="3157448" cy="472909"/>
          </a:xfrm>
        </p:spPr>
        <p:txBody>
          <a:bodyPr/>
          <a:lstStyle/>
          <a:p>
            <a:r>
              <a:rPr lang="uk-UA" sz="2000" dirty="0" smtClean="0">
                <a:solidFill>
                  <a:schemeClr val="accent1">
                    <a:lumMod val="75000"/>
                  </a:schemeClr>
                </a:solidFill>
              </a:rPr>
              <a:t>Рішення міської ради</a:t>
            </a:r>
            <a:endParaRPr lang="ru-RU" sz="2000" dirty="0">
              <a:solidFill>
                <a:schemeClr val="accent1">
                  <a:lumMod val="75000"/>
                </a:schemeClr>
              </a:solidFill>
            </a:endParaRPr>
          </a:p>
        </p:txBody>
      </p:sp>
      <p:sp>
        <p:nvSpPr>
          <p:cNvPr id="8" name="Текст 7"/>
          <p:cNvSpPr>
            <a:spLocks noGrp="1"/>
          </p:cNvSpPr>
          <p:nvPr>
            <p:ph type="body" sz="half" idx="17"/>
          </p:nvPr>
        </p:nvSpPr>
        <p:spPr>
          <a:xfrm>
            <a:off x="7886700" y="2469584"/>
            <a:ext cx="3161029" cy="4388415"/>
          </a:xfrm>
        </p:spPr>
        <p:txBody>
          <a:bodyPr>
            <a:normAutofit/>
          </a:bodyPr>
          <a:lstStyle/>
          <a:p>
            <a:r>
              <a:rPr lang="uk-UA" b="1" dirty="0" smtClean="0"/>
              <a:t>«Про затвердження Положення </a:t>
            </a:r>
            <a:r>
              <a:rPr lang="uk-UA" b="1" dirty="0" smtClean="0">
                <a:solidFill>
                  <a:schemeClr val="accent1">
                    <a:lumMod val="75000"/>
                  </a:schemeClr>
                </a:solidFill>
              </a:rPr>
              <a:t>про Єдиний реєстр об</a:t>
            </a:r>
            <a:r>
              <a:rPr lang="en-US" b="1" dirty="0" smtClean="0">
                <a:solidFill>
                  <a:schemeClr val="accent1">
                    <a:lumMod val="75000"/>
                  </a:schemeClr>
                </a:solidFill>
              </a:rPr>
              <a:t>’</a:t>
            </a:r>
            <a:r>
              <a:rPr lang="uk-UA" b="1" dirty="0" err="1" smtClean="0">
                <a:solidFill>
                  <a:schemeClr val="accent1">
                    <a:lumMod val="75000"/>
                  </a:schemeClr>
                </a:solidFill>
              </a:rPr>
              <a:t>єктів</a:t>
            </a:r>
            <a:r>
              <a:rPr lang="uk-UA" b="1" dirty="0" smtClean="0">
                <a:solidFill>
                  <a:schemeClr val="accent1">
                    <a:lumMod val="75000"/>
                  </a:schemeClr>
                </a:solidFill>
              </a:rPr>
              <a:t> комунальної власності </a:t>
            </a:r>
            <a:r>
              <a:rPr lang="uk-UA" b="1" dirty="0" smtClean="0"/>
              <a:t>Територіальної громади міста Вознесенська»</a:t>
            </a:r>
          </a:p>
          <a:p>
            <a:endParaRPr lang="uk-UA" b="1" dirty="0" smtClean="0"/>
          </a:p>
          <a:p>
            <a:r>
              <a:rPr lang="ru-RU" b="1" dirty="0" smtClean="0">
                <a:solidFill>
                  <a:schemeClr val="accent1">
                    <a:lumMod val="75000"/>
                  </a:schemeClr>
                </a:solidFill>
              </a:rPr>
              <a:t>Мета </a:t>
            </a:r>
            <a:r>
              <a:rPr lang="ru-RU" b="1" dirty="0" smtClean="0"/>
              <a:t>- </a:t>
            </a:r>
            <a:r>
              <a:rPr lang="ru-RU" b="1" dirty="0" err="1" smtClean="0"/>
              <a:t>запровадження</a:t>
            </a:r>
            <a:r>
              <a:rPr lang="ru-RU" b="1" dirty="0" smtClean="0"/>
              <a:t> </a:t>
            </a:r>
            <a:r>
              <a:rPr lang="ru-RU" b="1" dirty="0" err="1"/>
              <a:t>прозорої</a:t>
            </a:r>
            <a:r>
              <a:rPr lang="ru-RU" b="1" dirty="0"/>
              <a:t> </a:t>
            </a:r>
            <a:r>
              <a:rPr lang="ru-RU" b="1" dirty="0" err="1"/>
              <a:t>системи</a:t>
            </a:r>
            <a:r>
              <a:rPr lang="ru-RU" b="1" dirty="0"/>
              <a:t> </a:t>
            </a:r>
            <a:r>
              <a:rPr lang="ru-RU" b="1" dirty="0" err="1"/>
              <a:t>надання</a:t>
            </a:r>
            <a:r>
              <a:rPr lang="ru-RU" b="1" dirty="0"/>
              <a:t> в </a:t>
            </a:r>
            <a:r>
              <a:rPr lang="ru-RU" b="1" dirty="0" err="1"/>
              <a:t>оренду</a:t>
            </a:r>
            <a:r>
              <a:rPr lang="ru-RU" b="1" dirty="0"/>
              <a:t> </a:t>
            </a:r>
            <a:r>
              <a:rPr lang="ru-RU" b="1" dirty="0" err="1" smtClean="0"/>
              <a:t>комунальних</a:t>
            </a:r>
            <a:r>
              <a:rPr lang="ru-RU" b="1" dirty="0" smtClean="0"/>
              <a:t> </a:t>
            </a:r>
            <a:r>
              <a:rPr lang="ru-RU" b="1" dirty="0" err="1" smtClean="0"/>
              <a:t>об’єктів</a:t>
            </a:r>
            <a:r>
              <a:rPr lang="ru-RU" b="1" dirty="0"/>
              <a:t>  </a:t>
            </a:r>
            <a:r>
              <a:rPr lang="ru-RU" b="1" dirty="0" err="1"/>
              <a:t>підприємцям</a:t>
            </a:r>
            <a:r>
              <a:rPr lang="ru-RU" b="1" dirty="0"/>
              <a:t> на </a:t>
            </a:r>
            <a:r>
              <a:rPr lang="ru-RU" b="1" dirty="0" err="1"/>
              <a:t>конкурсній</a:t>
            </a:r>
            <a:r>
              <a:rPr lang="ru-RU" b="1" dirty="0"/>
              <a:t> </a:t>
            </a:r>
            <a:r>
              <a:rPr lang="ru-RU" b="1" dirty="0" err="1"/>
              <a:t>основі</a:t>
            </a:r>
            <a:r>
              <a:rPr lang="ru-RU" b="1" dirty="0"/>
              <a:t>. </a:t>
            </a:r>
            <a:r>
              <a:rPr lang="ru-RU" b="1" dirty="0" err="1"/>
              <a:t>Нововведення</a:t>
            </a:r>
            <a:r>
              <a:rPr lang="ru-RU" b="1" dirty="0"/>
              <a:t> </a:t>
            </a:r>
            <a:r>
              <a:rPr lang="ru-RU" b="1" dirty="0" err="1"/>
              <a:t>сприятиме</a:t>
            </a:r>
            <a:r>
              <a:rPr lang="ru-RU" b="1" dirty="0"/>
              <a:t> </a:t>
            </a:r>
            <a:r>
              <a:rPr lang="ru-RU" b="1" dirty="0" err="1"/>
              <a:t>стимулюванню</a:t>
            </a:r>
            <a:r>
              <a:rPr lang="ru-RU" b="1" dirty="0"/>
              <a:t> </a:t>
            </a:r>
            <a:r>
              <a:rPr lang="ru-RU" b="1" dirty="0" err="1"/>
              <a:t>розвитку</a:t>
            </a:r>
            <a:r>
              <a:rPr lang="ru-RU" b="1" dirty="0"/>
              <a:t> малого і </a:t>
            </a:r>
            <a:r>
              <a:rPr lang="ru-RU" b="1" dirty="0" err="1"/>
              <a:t>середнього</a:t>
            </a:r>
            <a:r>
              <a:rPr lang="ru-RU" b="1" dirty="0"/>
              <a:t> </a:t>
            </a:r>
            <a:r>
              <a:rPr lang="ru-RU" b="1" dirty="0" err="1"/>
              <a:t>бізнесу</a:t>
            </a:r>
            <a:r>
              <a:rPr lang="ru-RU" b="1" dirty="0"/>
              <a:t> в </a:t>
            </a:r>
            <a:r>
              <a:rPr lang="ru-RU" b="1" dirty="0" err="1"/>
              <a:t>громаді</a:t>
            </a:r>
            <a:r>
              <a:rPr lang="ru-RU" b="1" dirty="0" smtClean="0"/>
              <a:t>. </a:t>
            </a:r>
          </a:p>
          <a:p>
            <a:r>
              <a:rPr lang="ru-RU" dirty="0" smtClean="0"/>
              <a:t>( </a:t>
            </a:r>
            <a:r>
              <a:rPr lang="ru-RU" sz="1100" i="1" dirty="0" err="1" smtClean="0"/>
              <a:t>рекомендації</a:t>
            </a:r>
            <a:r>
              <a:rPr lang="ru-RU" sz="1100" i="1" dirty="0" smtClean="0"/>
              <a:t> </a:t>
            </a:r>
            <a:r>
              <a:rPr lang="ru-RU" sz="1100" i="1" dirty="0" err="1" smtClean="0"/>
              <a:t>Асоціації</a:t>
            </a:r>
            <a:r>
              <a:rPr lang="ru-RU" sz="1100" i="1" dirty="0" smtClean="0"/>
              <a:t> </a:t>
            </a:r>
            <a:r>
              <a:rPr lang="ru-RU" sz="1100" i="1" dirty="0" err="1" smtClean="0"/>
              <a:t>міст</a:t>
            </a:r>
            <a:r>
              <a:rPr lang="ru-RU" sz="1100" i="1" dirty="0" smtClean="0"/>
              <a:t> </a:t>
            </a:r>
            <a:r>
              <a:rPr lang="ru-RU" sz="1100" i="1" dirty="0" err="1" smtClean="0"/>
              <a:t>України</a:t>
            </a:r>
            <a:r>
              <a:rPr lang="ru-RU" sz="1100" i="1" dirty="0" smtClean="0"/>
              <a:t> )</a:t>
            </a:r>
            <a:endParaRPr lang="ru-RU" sz="1100" b="1" i="1" dirty="0"/>
          </a:p>
        </p:txBody>
      </p:sp>
      <p:sp>
        <p:nvSpPr>
          <p:cNvPr id="9" name="Номер слайда 8"/>
          <p:cNvSpPr>
            <a:spLocks noGrp="1"/>
          </p:cNvSpPr>
          <p:nvPr>
            <p:ph type="sldNum" sz="quarter" idx="12"/>
          </p:nvPr>
        </p:nvSpPr>
        <p:spPr/>
        <p:txBody>
          <a:bodyPr/>
          <a:lstStyle/>
          <a:p>
            <a:fld id="{F8194ABB-2894-42A2-9756-87B176407D09}" type="slidenum">
              <a:rPr lang="ru-RU" smtClean="0"/>
              <a:pPr/>
              <a:t>25</a:t>
            </a:fld>
            <a:endParaRPr lang="ru-RU"/>
          </a:p>
        </p:txBody>
      </p:sp>
    </p:spTree>
    <p:extLst>
      <p:ext uri="{BB962C8B-B14F-4D97-AF65-F5344CB8AC3E}">
        <p14:creationId xmlns:p14="http://schemas.microsoft.com/office/powerpoint/2010/main" xmlns="" val="2266657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Очікувані результати проекту:</a:t>
            </a:r>
            <a:endParaRPr lang="ru-RU" dirty="0"/>
          </a:p>
        </p:txBody>
      </p:sp>
      <p:sp>
        <p:nvSpPr>
          <p:cNvPr id="3" name="Объект 2"/>
          <p:cNvSpPr>
            <a:spLocks noGrp="1"/>
          </p:cNvSpPr>
          <p:nvPr>
            <p:ph idx="1"/>
          </p:nvPr>
        </p:nvSpPr>
        <p:spPr/>
        <p:txBody>
          <a:bodyPr>
            <a:normAutofit fontScale="92500" lnSpcReduction="10000"/>
          </a:bodyPr>
          <a:lstStyle/>
          <a:p>
            <a:r>
              <a:rPr lang="uk-UA" sz="2400" dirty="0" smtClean="0"/>
              <a:t>1.Створення чіткої та прозорої системи управління комунальною власністю Територіальної громади міста Вознесенська з затвердженими процедурами та порядками по кожному виду комунальної власності.</a:t>
            </a:r>
          </a:p>
          <a:p>
            <a:endParaRPr lang="uk-UA" sz="2400" dirty="0" smtClean="0"/>
          </a:p>
          <a:p>
            <a:r>
              <a:rPr lang="uk-UA" sz="2400" dirty="0" smtClean="0"/>
              <a:t>2.Розробка  єдиної схеми управління комунальною власністю громади, в тому числі по кожному розпоряднику коштів.</a:t>
            </a:r>
          </a:p>
          <a:p>
            <a:r>
              <a:rPr lang="uk-UA" sz="2400" dirty="0" smtClean="0"/>
              <a:t>3. </a:t>
            </a:r>
            <a:r>
              <a:rPr lang="uk-UA" sz="2400" dirty="0"/>
              <a:t>Збільшення доходів </a:t>
            </a:r>
            <a:r>
              <a:rPr lang="uk-UA" sz="3600" dirty="0"/>
              <a:t> </a:t>
            </a:r>
            <a:r>
              <a:rPr lang="uk-UA" sz="2400" dirty="0"/>
              <a:t>міського бюджету</a:t>
            </a:r>
          </a:p>
          <a:p>
            <a:r>
              <a:rPr lang="uk-UA" sz="2400" dirty="0" smtClean="0"/>
              <a:t>4.Збільшення </a:t>
            </a:r>
            <a:r>
              <a:rPr lang="uk-UA" sz="2400" dirty="0"/>
              <a:t>бюджету розвитку </a:t>
            </a:r>
            <a:r>
              <a:rPr lang="uk-UA" sz="2400" dirty="0" smtClean="0"/>
              <a:t>громади</a:t>
            </a:r>
            <a:endParaRPr lang="uk-UA" sz="2400"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26</a:t>
            </a:fld>
            <a:endParaRPr lang="ru-RU"/>
          </a:p>
        </p:txBody>
      </p:sp>
    </p:spTree>
    <p:extLst>
      <p:ext uri="{BB962C8B-B14F-4D97-AF65-F5344CB8AC3E}">
        <p14:creationId xmlns:p14="http://schemas.microsoft.com/office/powerpoint/2010/main" xmlns="" val="2780792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Що зроблено в рамках проекту</a:t>
            </a:r>
            <a:endParaRPr lang="ru-RU" dirty="0"/>
          </a:p>
        </p:txBody>
      </p:sp>
      <p:sp>
        <p:nvSpPr>
          <p:cNvPr id="3" name="Объект 2"/>
          <p:cNvSpPr>
            <a:spLocks noGrp="1"/>
          </p:cNvSpPr>
          <p:nvPr>
            <p:ph idx="1"/>
          </p:nvPr>
        </p:nvSpPr>
        <p:spPr/>
        <p:txBody>
          <a:bodyPr/>
          <a:lstStyle/>
          <a:p>
            <a:r>
              <a:rPr lang="ru-RU" sz="1600" b="1" smtClean="0"/>
              <a:t>Прийнято нову Стратегію міста Вознесенська до 2026 року , де прописані операційні цілі 1.1 та 2.2-  заходи з інвентаризації землі/майна та створення  Реєстрів приміщень  та земельних ділянок для оренди</a:t>
            </a:r>
            <a:r>
              <a:rPr lang="ru-RU" b="1" smtClean="0"/>
              <a:t>. </a:t>
            </a:r>
          </a:p>
          <a:p>
            <a:r>
              <a:rPr lang="ru-RU" sz="1050" i="1" smtClean="0"/>
              <a:t>Рішення  міської ради від 22.11.2019 </a:t>
            </a:r>
            <a:r>
              <a:rPr lang="ru-RU" smtClean="0"/>
              <a:t> </a:t>
            </a:r>
            <a:r>
              <a:rPr lang="ru-RU" sz="1000" b="1" smtClean="0">
                <a:solidFill>
                  <a:srgbClr val="0070C0"/>
                </a:solidFill>
                <a:hlinkClick r:id="rId2"/>
              </a:rPr>
              <a:t>http://voz.gov.ua/engine/download.php?id=4374</a:t>
            </a:r>
            <a:r>
              <a:rPr lang="ru-RU" smtClean="0"/>
              <a:t> </a:t>
            </a:r>
          </a:p>
          <a:p>
            <a:r>
              <a:rPr lang="ru-RU" smtClean="0"/>
              <a:t> </a:t>
            </a:r>
            <a:r>
              <a:rPr lang="ru-RU" sz="1600" b="1" smtClean="0"/>
              <a:t>Створено робочу групу з розробки проекту Програми фінансової підтримки комунальних підприємств Вознесенської міської ради на 2020-2022 роки</a:t>
            </a:r>
            <a:r>
              <a:rPr lang="ru-RU" b="1" smtClean="0"/>
              <a:t> </a:t>
            </a:r>
            <a:r>
              <a:rPr lang="ru-RU" smtClean="0"/>
              <a:t>(</a:t>
            </a:r>
            <a:r>
              <a:rPr lang="ru-RU" sz="1050" i="1" smtClean="0"/>
              <a:t>розпорядження міського голови № 38-р від 05.03.2020 </a:t>
            </a:r>
            <a:r>
              <a:rPr lang="ru-RU" i="1" smtClean="0"/>
              <a:t> </a:t>
            </a:r>
            <a:r>
              <a:rPr lang="ru-RU" sz="1050" b="1" smtClean="0">
                <a:hlinkClick r:id="rId3"/>
              </a:rPr>
              <a:t>http://voz.gov.ua/rmg-2020/3167-berezen.html</a:t>
            </a:r>
            <a:endParaRPr lang="ru-RU" sz="1050" b="1" smtClean="0"/>
          </a:p>
          <a:p>
            <a:r>
              <a:rPr lang="ru-RU" sz="1600" b="1" smtClean="0"/>
              <a:t>Оновлений Реєстр нерухомого майна та об’єктів комунальної власності , які надаються в оренду чи готуються до продажу станом на 01.01.2020 року на офіційному сайті</a:t>
            </a:r>
            <a:r>
              <a:rPr lang="ru-RU" sz="1600" smtClean="0"/>
              <a:t> </a:t>
            </a:r>
            <a:r>
              <a:rPr lang="ru-RU" smtClean="0"/>
              <a:t> </a:t>
            </a:r>
            <a:r>
              <a:rPr lang="ru-RU" sz="1050" b="1" smtClean="0">
                <a:hlinkClick r:id="rId4"/>
              </a:rPr>
              <a:t>http://voz.gov.ua/privatizacya-ta-orenda.html</a:t>
            </a:r>
            <a:r>
              <a:rPr lang="ru-RU" sz="1050" b="1" smtClean="0"/>
              <a:t>.</a:t>
            </a: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27</a:t>
            </a:fld>
            <a:endParaRPr lang="ru-RU"/>
          </a:p>
        </p:txBody>
      </p:sp>
    </p:spTree>
    <p:extLst>
      <p:ext uri="{BB962C8B-B14F-4D97-AF65-F5344CB8AC3E}">
        <p14:creationId xmlns:p14="http://schemas.microsoft.com/office/powerpoint/2010/main" xmlns="" val="1235911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Розпочато </a:t>
            </a:r>
            <a:endParaRPr lang="ru-RU" dirty="0"/>
          </a:p>
        </p:txBody>
      </p:sp>
      <p:sp>
        <p:nvSpPr>
          <p:cNvPr id="3" name="Объект 2"/>
          <p:cNvSpPr>
            <a:spLocks noGrp="1"/>
          </p:cNvSpPr>
          <p:nvPr>
            <p:ph idx="1"/>
          </p:nvPr>
        </p:nvSpPr>
        <p:spPr/>
        <p:txBody>
          <a:bodyPr/>
          <a:lstStyle/>
          <a:p>
            <a:r>
              <a:rPr lang="ru-RU" b="1" dirty="0" err="1" smtClean="0">
                <a:solidFill>
                  <a:schemeClr val="accent1">
                    <a:lumMod val="75000"/>
                  </a:schemeClr>
                </a:solidFill>
              </a:rPr>
              <a:t>Оновлення</a:t>
            </a:r>
            <a:r>
              <a:rPr lang="ru-RU" b="1" dirty="0" smtClean="0">
                <a:solidFill>
                  <a:schemeClr val="accent1">
                    <a:lumMod val="75000"/>
                  </a:schemeClr>
                </a:solidFill>
              </a:rPr>
              <a:t> </a:t>
            </a:r>
            <a:r>
              <a:rPr lang="ru-RU" b="1" dirty="0" err="1" smtClean="0">
                <a:solidFill>
                  <a:schemeClr val="accent1">
                    <a:lumMod val="75000"/>
                  </a:schemeClr>
                </a:solidFill>
              </a:rPr>
              <a:t>Реєстру</a:t>
            </a:r>
            <a:r>
              <a:rPr lang="ru-RU" b="1" dirty="0" smtClean="0">
                <a:solidFill>
                  <a:schemeClr val="accent1">
                    <a:lumMod val="75000"/>
                  </a:schemeClr>
                </a:solidFill>
              </a:rPr>
              <a:t> </a:t>
            </a:r>
            <a:r>
              <a:rPr lang="ru-RU" b="1" dirty="0" err="1" smtClean="0">
                <a:solidFill>
                  <a:schemeClr val="accent1">
                    <a:lumMod val="75000"/>
                  </a:schemeClr>
                </a:solidFill>
              </a:rPr>
              <a:t>земельних</a:t>
            </a:r>
            <a:r>
              <a:rPr lang="ru-RU" b="1" dirty="0" smtClean="0">
                <a:solidFill>
                  <a:schemeClr val="accent1">
                    <a:lumMod val="75000"/>
                  </a:schemeClr>
                </a:solidFill>
              </a:rPr>
              <a:t> </a:t>
            </a:r>
            <a:r>
              <a:rPr lang="ru-RU" b="1" dirty="0" err="1" smtClean="0">
                <a:solidFill>
                  <a:schemeClr val="accent1">
                    <a:lumMod val="75000"/>
                  </a:schemeClr>
                </a:solidFill>
              </a:rPr>
              <a:t>ділянок</a:t>
            </a:r>
            <a:r>
              <a:rPr lang="ru-RU" b="1" dirty="0" smtClean="0">
                <a:solidFill>
                  <a:schemeClr val="accent1">
                    <a:lumMod val="75000"/>
                  </a:schemeClr>
                </a:solidFill>
              </a:rPr>
              <a:t>  </a:t>
            </a:r>
            <a:r>
              <a:rPr lang="ru-RU" b="1" dirty="0" smtClean="0"/>
              <a:t>з </a:t>
            </a:r>
            <a:r>
              <a:rPr lang="ru-RU" b="1" dirty="0" err="1" smtClean="0"/>
              <a:t>включення</a:t>
            </a:r>
            <a:r>
              <a:rPr lang="ru-RU" b="1" dirty="0" smtClean="0"/>
              <a:t> земель </a:t>
            </a:r>
            <a:r>
              <a:rPr lang="ru-RU" b="1" dirty="0" err="1" smtClean="0"/>
              <a:t>сіл</a:t>
            </a:r>
            <a:r>
              <a:rPr lang="ru-RU" b="1" dirty="0" smtClean="0"/>
              <a:t> </a:t>
            </a:r>
            <a:r>
              <a:rPr lang="ru-RU" b="1" dirty="0" err="1" smtClean="0"/>
              <a:t>Новогригорівки</a:t>
            </a:r>
            <a:r>
              <a:rPr lang="ru-RU" b="1" dirty="0" smtClean="0"/>
              <a:t> та </a:t>
            </a:r>
            <a:r>
              <a:rPr lang="ru-RU" b="1" dirty="0" err="1" smtClean="0"/>
              <a:t>Ракове</a:t>
            </a:r>
            <a:r>
              <a:rPr lang="ru-RU" b="1" dirty="0" smtClean="0"/>
              <a:t> . </a:t>
            </a:r>
            <a:r>
              <a:rPr lang="ru-RU" b="1" dirty="0" err="1" smtClean="0"/>
              <a:t>Триває</a:t>
            </a:r>
            <a:r>
              <a:rPr lang="ru-RU" b="1" dirty="0" smtClean="0"/>
              <a:t> </a:t>
            </a:r>
            <a:r>
              <a:rPr lang="ru-RU" b="1" dirty="0" err="1" smtClean="0"/>
              <a:t>вже</a:t>
            </a:r>
            <a:r>
              <a:rPr lang="ru-RU" b="1" dirty="0" smtClean="0"/>
              <a:t> 5 </a:t>
            </a:r>
            <a:r>
              <a:rPr lang="ru-RU" b="1" dirty="0" err="1" smtClean="0"/>
              <a:t>місяців</a:t>
            </a:r>
            <a:r>
              <a:rPr lang="ru-RU" b="1" dirty="0" smtClean="0"/>
              <a:t>. Але </a:t>
            </a:r>
            <a:r>
              <a:rPr lang="ru-RU" b="1" dirty="0" err="1"/>
              <a:t>Реєстр</a:t>
            </a:r>
            <a:r>
              <a:rPr lang="ru-RU" b="1" dirty="0"/>
              <a:t> </a:t>
            </a:r>
            <a:r>
              <a:rPr lang="ru-RU" b="1" dirty="0" err="1"/>
              <a:t>оновлюється</a:t>
            </a:r>
            <a:r>
              <a:rPr lang="ru-RU" b="1" dirty="0"/>
              <a:t> </a:t>
            </a:r>
            <a:r>
              <a:rPr lang="ru-RU" b="1" dirty="0">
                <a:solidFill>
                  <a:schemeClr val="accent1">
                    <a:lumMod val="75000"/>
                  </a:schemeClr>
                </a:solidFill>
              </a:rPr>
              <a:t>один раз на </a:t>
            </a:r>
            <a:r>
              <a:rPr lang="ru-RU" b="1" dirty="0" err="1">
                <a:solidFill>
                  <a:schemeClr val="accent1">
                    <a:lumMod val="75000"/>
                  </a:schemeClr>
                </a:solidFill>
              </a:rPr>
              <a:t>рік</a:t>
            </a:r>
            <a:r>
              <a:rPr lang="ru-RU" b="1" dirty="0"/>
              <a:t>, </a:t>
            </a:r>
            <a:r>
              <a:rPr lang="ru-RU" b="1" dirty="0" err="1"/>
              <a:t>що</a:t>
            </a:r>
            <a:r>
              <a:rPr lang="ru-RU" b="1" dirty="0"/>
              <a:t> </a:t>
            </a:r>
            <a:r>
              <a:rPr lang="ru-RU" b="1" dirty="0" err="1"/>
              <a:t>нівелює</a:t>
            </a:r>
            <a:r>
              <a:rPr lang="ru-RU" b="1" dirty="0"/>
              <a:t> </a:t>
            </a:r>
            <a:r>
              <a:rPr lang="ru-RU" b="1" dirty="0" err="1"/>
              <a:t>можливість</a:t>
            </a:r>
            <a:r>
              <a:rPr lang="ru-RU" b="1" dirty="0"/>
              <a:t> поточного контролю</a:t>
            </a:r>
            <a:r>
              <a:rPr lang="ru-RU" b="1" dirty="0" smtClean="0"/>
              <a:t>.</a:t>
            </a:r>
          </a:p>
          <a:p>
            <a:endParaRPr lang="ru-RU" b="1" dirty="0" smtClean="0"/>
          </a:p>
          <a:p>
            <a:r>
              <a:rPr lang="uk-UA" b="1" dirty="0" smtClean="0"/>
              <a:t>Актуалізацію списків жителів міста, які перебувають на черзі на житло.</a:t>
            </a:r>
          </a:p>
          <a:p>
            <a:pPr marL="0" indent="0">
              <a:buNone/>
            </a:pPr>
            <a:r>
              <a:rPr lang="uk-UA" b="1" dirty="0" smtClean="0"/>
              <a:t>     В </a:t>
            </a:r>
            <a:r>
              <a:rPr lang="uk-UA" b="1" dirty="0"/>
              <a:t>травні 2020 року прийнято 2 рішення виконавчого комітету № 204, </a:t>
            </a:r>
            <a:r>
              <a:rPr lang="uk-UA" b="1" dirty="0" smtClean="0"/>
              <a:t>205</a:t>
            </a:r>
          </a:p>
          <a:p>
            <a:pPr marL="0" indent="0">
              <a:buNone/>
            </a:pPr>
            <a:r>
              <a:rPr lang="uk-UA" b="1" dirty="0" smtClean="0"/>
              <a:t> </a:t>
            </a:r>
            <a:r>
              <a:rPr lang="uk-UA" b="1" dirty="0">
                <a:solidFill>
                  <a:schemeClr val="accent1">
                    <a:lumMod val="75000"/>
                  </a:schemeClr>
                </a:solidFill>
              </a:rPr>
              <a:t>«Про виключення ПІБ з числа осіб, які перебували на квартирному обліку»</a:t>
            </a:r>
            <a:endParaRPr lang="ru-RU" b="1" dirty="0">
              <a:solidFill>
                <a:schemeClr val="accent1">
                  <a:lumMod val="75000"/>
                </a:schemeClr>
              </a:solidFill>
            </a:endParaRPr>
          </a:p>
          <a:p>
            <a:endParaRPr lang="ru-RU" b="1"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28</a:t>
            </a:fld>
            <a:endParaRPr lang="ru-RU"/>
          </a:p>
        </p:txBody>
      </p:sp>
    </p:spTree>
    <p:extLst>
      <p:ext uri="{BB962C8B-B14F-4D97-AF65-F5344CB8AC3E}">
        <p14:creationId xmlns:p14="http://schemas.microsoft.com/office/powerpoint/2010/main" xmlns="" val="9005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Дякую за увагу!</a:t>
            </a:r>
            <a:endParaRPr lang="ru-RU" dirty="0"/>
          </a:p>
        </p:txBody>
      </p:sp>
      <p:sp>
        <p:nvSpPr>
          <p:cNvPr id="3" name="Объект 2"/>
          <p:cNvSpPr>
            <a:spLocks noGrp="1"/>
          </p:cNvSpPr>
          <p:nvPr>
            <p:ph idx="1"/>
          </p:nvPr>
        </p:nvSpPr>
        <p:spPr/>
        <p:txBody>
          <a:bodyPr>
            <a:normAutofit/>
          </a:bodyPr>
          <a:lstStyle/>
          <a:p>
            <a:r>
              <a:rPr lang="uk-UA" sz="2800" b="1" dirty="0" smtClean="0"/>
              <a:t>Тетяна Зелінська </a:t>
            </a:r>
            <a:r>
              <a:rPr lang="uk-UA" sz="2800" dirty="0" smtClean="0"/>
              <a:t>– керівник проекту, </a:t>
            </a:r>
          </a:p>
          <a:p>
            <a:r>
              <a:rPr lang="uk-UA" sz="2800" dirty="0" smtClean="0"/>
              <a:t>голова громадської організації «Вознесенська асоціація розвитку місцевої демократії»</a:t>
            </a:r>
          </a:p>
          <a:p>
            <a:pPr marL="0" indent="0">
              <a:buNone/>
            </a:pPr>
            <a:r>
              <a:rPr lang="en-US" sz="2800" dirty="0" smtClean="0"/>
              <a:t>                              </a:t>
            </a:r>
            <a:r>
              <a:rPr lang="uk-UA" sz="2800" b="1" dirty="0" smtClean="0"/>
              <a:t>066 31 25 963</a:t>
            </a:r>
          </a:p>
          <a:p>
            <a:pPr marL="0" indent="0">
              <a:buNone/>
            </a:pPr>
            <a:r>
              <a:rPr lang="en-US" sz="2800" b="1" dirty="0" smtClean="0"/>
              <a:t>                         vpolit2@gmail.com</a:t>
            </a:r>
            <a:endParaRPr lang="ru-RU" sz="2800" b="1"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29</a:t>
            </a:fld>
            <a:endParaRPr lang="ru-RU"/>
          </a:p>
        </p:txBody>
      </p:sp>
      <p:pic>
        <p:nvPicPr>
          <p:cNvPr id="5" name="Рисунок 4"/>
          <p:cNvPicPr>
            <a:picLocks noChangeAspect="1"/>
          </p:cNvPicPr>
          <p:nvPr/>
        </p:nvPicPr>
        <p:blipFill>
          <a:blip r:embed="rId2" cstate="print"/>
          <a:stretch>
            <a:fillRect/>
          </a:stretch>
        </p:blipFill>
        <p:spPr>
          <a:xfrm>
            <a:off x="5597402" y="4996822"/>
            <a:ext cx="2028825" cy="1143000"/>
          </a:xfrm>
          <a:prstGeom prst="rect">
            <a:avLst/>
          </a:prstGeom>
        </p:spPr>
      </p:pic>
    </p:spTree>
    <p:extLst>
      <p:ext uri="{BB962C8B-B14F-4D97-AF65-F5344CB8AC3E}">
        <p14:creationId xmlns:p14="http://schemas.microsoft.com/office/powerpoint/2010/main" xmlns="" val="592480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Оперативні</a:t>
            </a:r>
            <a:r>
              <a:rPr lang="ru-RU" dirty="0" smtClean="0"/>
              <a:t> </a:t>
            </a:r>
            <a:r>
              <a:rPr lang="ru-RU" dirty="0" err="1" smtClean="0"/>
              <a:t>цілі</a:t>
            </a:r>
            <a:r>
              <a:rPr lang="ru-RU" dirty="0" smtClean="0"/>
              <a:t> проекту: </a:t>
            </a:r>
            <a:r>
              <a:rPr lang="ru-RU" dirty="0" err="1" smtClean="0"/>
              <a:t>аналіз</a:t>
            </a:r>
            <a:endParaRPr lang="ru-RU" dirty="0"/>
          </a:p>
        </p:txBody>
      </p:sp>
      <p:sp>
        <p:nvSpPr>
          <p:cNvPr id="3" name="Объект 2"/>
          <p:cNvSpPr>
            <a:spLocks noGrp="1"/>
          </p:cNvSpPr>
          <p:nvPr>
            <p:ph idx="1"/>
          </p:nvPr>
        </p:nvSpPr>
        <p:spPr/>
        <p:txBody>
          <a:bodyPr>
            <a:normAutofit/>
          </a:bodyPr>
          <a:lstStyle/>
          <a:p>
            <a:r>
              <a:rPr lang="uk-UA" sz="2000" b="1" dirty="0" smtClean="0"/>
              <a:t>-</a:t>
            </a:r>
            <a:r>
              <a:rPr lang="uk-UA" dirty="0" smtClean="0"/>
              <a:t> </a:t>
            </a:r>
            <a:r>
              <a:rPr lang="uk-UA" sz="2000" b="1" dirty="0" smtClean="0"/>
              <a:t>які  документи прийняті щодо управління комунальною власністю у Вознесенській громаді ?</a:t>
            </a:r>
            <a:endParaRPr lang="ru-RU" sz="2000" b="1" dirty="0"/>
          </a:p>
          <a:p>
            <a:r>
              <a:rPr lang="uk-UA" sz="2000" b="1" dirty="0"/>
              <a:t> </a:t>
            </a:r>
            <a:r>
              <a:rPr lang="ru-RU" sz="2000" b="1" dirty="0"/>
              <a:t>- </a:t>
            </a:r>
            <a:r>
              <a:rPr lang="ru-RU" sz="2000" b="1" dirty="0" smtClean="0"/>
              <a:t>як </a:t>
            </a:r>
            <a:r>
              <a:rPr lang="ru-RU" sz="2000" b="1" dirty="0" err="1" smtClean="0"/>
              <a:t>обліковуються</a:t>
            </a:r>
            <a:r>
              <a:rPr lang="ru-RU" sz="2000" b="1" dirty="0" smtClean="0"/>
              <a:t>, </a:t>
            </a:r>
            <a:r>
              <a:rPr lang="ru-RU" sz="2000" b="1" dirty="0" err="1" smtClean="0"/>
              <a:t>використовуються</a:t>
            </a:r>
            <a:r>
              <a:rPr lang="ru-RU" sz="2000" b="1" dirty="0" smtClean="0"/>
              <a:t> і </a:t>
            </a:r>
            <a:r>
              <a:rPr lang="ru-RU" sz="2000" b="1" dirty="0" err="1" smtClean="0"/>
              <a:t>хто</a:t>
            </a:r>
            <a:r>
              <a:rPr lang="ru-RU" sz="2000" b="1" dirty="0" smtClean="0"/>
              <a:t> </a:t>
            </a:r>
            <a:r>
              <a:rPr lang="ru-RU" sz="2000" b="1" dirty="0" err="1" smtClean="0"/>
              <a:t>розпоряджається</a:t>
            </a:r>
            <a:r>
              <a:rPr lang="ru-RU" sz="2000" b="1" dirty="0" smtClean="0"/>
              <a:t>  </a:t>
            </a:r>
            <a:r>
              <a:rPr lang="ru-RU" sz="2000" b="1" dirty="0" err="1"/>
              <a:t>об’єктами</a:t>
            </a:r>
            <a:r>
              <a:rPr lang="ru-RU" sz="2000" b="1" dirty="0"/>
              <a:t>  </a:t>
            </a:r>
            <a:r>
              <a:rPr lang="ru-RU" sz="2000" b="1" dirty="0" err="1"/>
              <a:t>комунальної</a:t>
            </a:r>
            <a:r>
              <a:rPr lang="ru-RU" sz="2000" b="1" dirty="0"/>
              <a:t> </a:t>
            </a:r>
            <a:r>
              <a:rPr lang="ru-RU" sz="2000" b="1" dirty="0" err="1"/>
              <a:t>власності</a:t>
            </a:r>
            <a:r>
              <a:rPr lang="ru-RU" sz="2000" b="1" dirty="0"/>
              <a:t> </a:t>
            </a:r>
            <a:r>
              <a:rPr lang="uk-UA" sz="2000" b="1" dirty="0"/>
              <a:t> </a:t>
            </a:r>
            <a:r>
              <a:rPr lang="uk-UA" sz="2000" b="1" dirty="0" smtClean="0"/>
              <a:t>громади ?</a:t>
            </a:r>
            <a:r>
              <a:rPr lang="ru-RU" sz="2000" b="1" dirty="0" smtClean="0"/>
              <a:t> </a:t>
            </a:r>
          </a:p>
          <a:p>
            <a:r>
              <a:rPr lang="ru-RU" sz="2000" b="1" dirty="0" smtClean="0"/>
              <a:t>-</a:t>
            </a:r>
            <a:r>
              <a:rPr lang="ru-RU" sz="2000" b="1" dirty="0" err="1" smtClean="0"/>
              <a:t>хто</a:t>
            </a:r>
            <a:r>
              <a:rPr lang="ru-RU" sz="2000" b="1" dirty="0" smtClean="0"/>
              <a:t> і як передав  дороги, </a:t>
            </a:r>
            <a:r>
              <a:rPr lang="ru-RU" sz="2000" b="1" dirty="0" err="1" smtClean="0"/>
              <a:t>винтарі</a:t>
            </a:r>
            <a:r>
              <a:rPr lang="ru-RU" sz="2000" b="1" dirty="0" smtClean="0"/>
              <a:t>, </a:t>
            </a:r>
            <a:r>
              <a:rPr lang="ru-RU" sz="2000" b="1" dirty="0" err="1" smtClean="0"/>
              <a:t>скважини</a:t>
            </a:r>
            <a:r>
              <a:rPr lang="ru-RU" sz="2000" b="1" dirty="0" smtClean="0"/>
              <a:t>, парки  та </a:t>
            </a:r>
            <a:r>
              <a:rPr lang="ru-RU" sz="2000" b="1" dirty="0" err="1" smtClean="0"/>
              <a:t>автобусні</a:t>
            </a:r>
            <a:r>
              <a:rPr lang="ru-RU" sz="2000" b="1" dirty="0" smtClean="0"/>
              <a:t> </a:t>
            </a:r>
            <a:r>
              <a:rPr lang="ru-RU" sz="2000" b="1" dirty="0" err="1" smtClean="0"/>
              <a:t>зупинки</a:t>
            </a:r>
            <a:r>
              <a:rPr lang="ru-RU" sz="2000" b="1" dirty="0" smtClean="0"/>
              <a:t> </a:t>
            </a:r>
            <a:r>
              <a:rPr lang="uk-UA" sz="2000" b="1" dirty="0" smtClean="0"/>
              <a:t>іншим </a:t>
            </a:r>
            <a:r>
              <a:rPr lang="uk-UA" sz="2000" b="1" dirty="0"/>
              <a:t>розпорядникам коштів</a:t>
            </a:r>
            <a:r>
              <a:rPr lang="ru-RU" sz="2000" b="1" dirty="0"/>
              <a:t>;</a:t>
            </a:r>
          </a:p>
          <a:p>
            <a:r>
              <a:rPr lang="ru-RU" sz="2000" b="1" dirty="0"/>
              <a:t> - </a:t>
            </a:r>
            <a:r>
              <a:rPr lang="ru-RU" sz="2000" b="1" dirty="0" err="1" smtClean="0"/>
              <a:t>які</a:t>
            </a:r>
            <a:r>
              <a:rPr lang="ru-RU" sz="2000" b="1" dirty="0" smtClean="0"/>
              <a:t> доходи </a:t>
            </a:r>
            <a:r>
              <a:rPr lang="ru-RU" sz="2000" b="1" dirty="0" err="1" smtClean="0"/>
              <a:t>має</a:t>
            </a:r>
            <a:r>
              <a:rPr lang="ru-RU" sz="2000" b="1" dirty="0" smtClean="0"/>
              <a:t> </a:t>
            </a:r>
            <a:r>
              <a:rPr lang="ru-RU" sz="2000" b="1" dirty="0" err="1" smtClean="0"/>
              <a:t>міський</a:t>
            </a:r>
            <a:r>
              <a:rPr lang="ru-RU" sz="2000" b="1" dirty="0" smtClean="0"/>
              <a:t> бюджет </a:t>
            </a:r>
            <a:r>
              <a:rPr lang="ru-RU" sz="2000" b="1" dirty="0" err="1" smtClean="0"/>
              <a:t>від</a:t>
            </a:r>
            <a:r>
              <a:rPr lang="ru-RU" sz="2000" b="1" dirty="0" smtClean="0"/>
              <a:t> </a:t>
            </a:r>
            <a:r>
              <a:rPr lang="ru-RU" sz="2000" b="1" dirty="0" err="1" smtClean="0"/>
              <a:t>оренди</a:t>
            </a:r>
            <a:r>
              <a:rPr lang="ru-RU" sz="2000" b="1" dirty="0" smtClean="0"/>
              <a:t> та продажу </a:t>
            </a:r>
            <a:r>
              <a:rPr lang="ru-RU" sz="2000" b="1" dirty="0" err="1" smtClean="0"/>
              <a:t>комунального</a:t>
            </a:r>
            <a:r>
              <a:rPr lang="ru-RU" sz="2000" b="1" dirty="0" smtClean="0"/>
              <a:t> майна та </a:t>
            </a:r>
            <a:r>
              <a:rPr lang="ru-RU" sz="2000" b="1" dirty="0" err="1" smtClean="0"/>
              <a:t>земельних</a:t>
            </a:r>
            <a:r>
              <a:rPr lang="ru-RU" sz="2000" b="1" dirty="0" smtClean="0"/>
              <a:t> </a:t>
            </a:r>
            <a:r>
              <a:rPr lang="ru-RU" sz="2000" b="1" dirty="0" err="1" smtClean="0"/>
              <a:t>ділянокоцінити</a:t>
            </a:r>
            <a:r>
              <a:rPr lang="ru-RU" sz="2000" b="1" dirty="0" smtClean="0"/>
              <a:t> </a:t>
            </a:r>
          </a:p>
        </p:txBody>
      </p:sp>
      <p:sp>
        <p:nvSpPr>
          <p:cNvPr id="4" name="Номер слайда 3"/>
          <p:cNvSpPr>
            <a:spLocks noGrp="1"/>
          </p:cNvSpPr>
          <p:nvPr>
            <p:ph type="sldNum" sz="quarter" idx="12"/>
          </p:nvPr>
        </p:nvSpPr>
        <p:spPr/>
        <p:txBody>
          <a:bodyPr/>
          <a:lstStyle/>
          <a:p>
            <a:fld id="{F8194ABB-2894-42A2-9756-87B176407D09}" type="slidenum">
              <a:rPr lang="ru-RU" smtClean="0"/>
              <a:pPr/>
              <a:t>3</a:t>
            </a:fld>
            <a:endParaRPr lang="ru-RU"/>
          </a:p>
        </p:txBody>
      </p:sp>
    </p:spTree>
    <p:extLst>
      <p:ext uri="{BB962C8B-B14F-4D97-AF65-F5344CB8AC3E}">
        <p14:creationId xmlns:p14="http://schemas.microsoft.com/office/powerpoint/2010/main" xmlns="" val="2771774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Критерії</a:t>
            </a:r>
            <a:r>
              <a:rPr lang="ru-RU" dirty="0" smtClean="0"/>
              <a:t> </a:t>
            </a:r>
            <a:r>
              <a:rPr lang="ru-RU" dirty="0" err="1" smtClean="0"/>
              <a:t>оцінки</a:t>
            </a:r>
            <a:r>
              <a:rPr lang="ru-RU" dirty="0" smtClean="0"/>
              <a:t> </a:t>
            </a:r>
            <a:r>
              <a:rPr lang="ru-RU" dirty="0" err="1" smtClean="0"/>
              <a:t>гр</a:t>
            </a:r>
            <a:r>
              <a:rPr lang="uk-UA" dirty="0" err="1" smtClean="0"/>
              <a:t>омадського</a:t>
            </a:r>
            <a:r>
              <a:rPr lang="uk-UA" dirty="0" smtClean="0"/>
              <a:t> </a:t>
            </a:r>
            <a:r>
              <a:rPr lang="ru-RU" dirty="0" smtClean="0"/>
              <a:t>аудиту:</a:t>
            </a:r>
            <a:endParaRPr lang="ru-RU" dirty="0"/>
          </a:p>
        </p:txBody>
      </p:sp>
      <p:sp>
        <p:nvSpPr>
          <p:cNvPr id="3" name="Объект 2"/>
          <p:cNvSpPr>
            <a:spLocks noGrp="1"/>
          </p:cNvSpPr>
          <p:nvPr>
            <p:ph idx="1"/>
          </p:nvPr>
        </p:nvSpPr>
        <p:spPr/>
        <p:txBody>
          <a:bodyPr>
            <a:normAutofit lnSpcReduction="10000"/>
          </a:bodyPr>
          <a:lstStyle/>
          <a:p>
            <a:r>
              <a:rPr lang="ru-RU" b="1" dirty="0" err="1"/>
              <a:t>продуктивність</a:t>
            </a:r>
            <a:r>
              <a:rPr lang="ru-RU" b="1" dirty="0"/>
              <a:t>: </a:t>
            </a:r>
            <a:endParaRPr lang="ru-RU" dirty="0"/>
          </a:p>
          <a:p>
            <a:pPr lvl="0">
              <a:buFontTx/>
              <a:buChar char="-"/>
            </a:pPr>
            <a:r>
              <a:rPr lang="ru-RU" b="1" dirty="0" err="1">
                <a:solidFill>
                  <a:schemeClr val="accent1">
                    <a:lumMod val="75000"/>
                  </a:schemeClr>
                </a:solidFill>
              </a:rPr>
              <a:t>с</a:t>
            </a:r>
            <a:r>
              <a:rPr lang="ru-RU" b="1" dirty="0" err="1" smtClean="0">
                <a:solidFill>
                  <a:schemeClr val="accent1">
                    <a:lumMod val="75000"/>
                  </a:schemeClr>
                </a:solidFill>
              </a:rPr>
              <a:t>кільки</a:t>
            </a:r>
            <a:r>
              <a:rPr lang="ru-RU" b="1" dirty="0" smtClean="0">
                <a:solidFill>
                  <a:schemeClr val="accent1">
                    <a:lumMod val="75000"/>
                  </a:schemeClr>
                </a:solidFill>
              </a:rPr>
              <a:t> </a:t>
            </a:r>
            <a:r>
              <a:rPr lang="uk-UA" b="1" dirty="0">
                <a:solidFill>
                  <a:schemeClr val="accent1">
                    <a:lumMod val="75000"/>
                  </a:schemeClr>
                </a:solidFill>
              </a:rPr>
              <a:t>об’єктів комунальної власності </a:t>
            </a:r>
            <a:r>
              <a:rPr lang="uk-UA" b="1" dirty="0" smtClean="0">
                <a:solidFill>
                  <a:schemeClr val="accent1">
                    <a:lumMod val="75000"/>
                  </a:schemeClr>
                </a:solidFill>
              </a:rPr>
              <a:t> Вознесенська </a:t>
            </a:r>
            <a:r>
              <a:rPr lang="uk-UA" dirty="0" smtClean="0"/>
              <a:t>:</a:t>
            </a:r>
          </a:p>
          <a:p>
            <a:pPr marL="0" lvl="0" indent="0">
              <a:buNone/>
            </a:pPr>
            <a:r>
              <a:rPr lang="uk-UA" dirty="0" smtClean="0"/>
              <a:t>                                 </a:t>
            </a:r>
            <a:r>
              <a:rPr lang="uk-UA" b="1" dirty="0" smtClean="0"/>
              <a:t>- використовується ?</a:t>
            </a:r>
          </a:p>
          <a:p>
            <a:pPr marL="0" lvl="0" indent="0">
              <a:buNone/>
            </a:pPr>
            <a:r>
              <a:rPr lang="uk-UA" b="1" dirty="0" smtClean="0"/>
              <a:t>                                 - утримується  ?</a:t>
            </a:r>
          </a:p>
          <a:p>
            <a:pPr marL="0" lvl="0" indent="0">
              <a:buNone/>
            </a:pPr>
            <a:r>
              <a:rPr lang="uk-UA" sz="2000" b="1" dirty="0" smtClean="0">
                <a:solidFill>
                  <a:schemeClr val="accent1">
                    <a:lumMod val="75000"/>
                  </a:schemeClr>
                </a:solidFill>
              </a:rPr>
              <a:t>І саме головне, скільки це коштує для міського бюджету</a:t>
            </a:r>
            <a:r>
              <a:rPr lang="ru-RU" sz="2000" b="1" dirty="0" smtClean="0">
                <a:solidFill>
                  <a:schemeClr val="accent1">
                    <a:lumMod val="75000"/>
                  </a:schemeClr>
                </a:solidFill>
              </a:rPr>
              <a:t> ?</a:t>
            </a:r>
          </a:p>
          <a:p>
            <a:pPr marL="0" lvl="0" indent="0">
              <a:buNone/>
            </a:pPr>
            <a:endParaRPr lang="ru-RU" sz="2000" b="1" dirty="0" smtClean="0">
              <a:solidFill>
                <a:schemeClr val="accent1">
                  <a:lumMod val="75000"/>
                </a:schemeClr>
              </a:solidFill>
            </a:endParaRPr>
          </a:p>
          <a:p>
            <a:pPr marL="0" lvl="0" indent="0">
              <a:buNone/>
            </a:pPr>
            <a:r>
              <a:rPr lang="ru-RU" b="1" dirty="0" smtClean="0"/>
              <a:t> -  </a:t>
            </a:r>
            <a:r>
              <a:rPr lang="ru-RU" b="1" dirty="0" err="1" smtClean="0"/>
              <a:t>результативність</a:t>
            </a:r>
            <a:r>
              <a:rPr lang="ru-RU" b="1" dirty="0"/>
              <a:t>: </a:t>
            </a:r>
            <a:endParaRPr lang="ru-RU" dirty="0"/>
          </a:p>
          <a:p>
            <a:pPr marL="0" lvl="0" indent="0">
              <a:buNone/>
            </a:pPr>
            <a:r>
              <a:rPr lang="uk-UA" b="1" dirty="0" smtClean="0"/>
              <a:t>       </a:t>
            </a:r>
            <a:r>
              <a:rPr lang="uk-UA" b="1" dirty="0" smtClean="0">
                <a:solidFill>
                  <a:schemeClr val="accent1">
                    <a:lumMod val="75000"/>
                  </a:schemeClr>
                </a:solidFill>
              </a:rPr>
              <a:t>що зроблено із запланованого?</a:t>
            </a:r>
          </a:p>
          <a:p>
            <a:pPr marL="0" lvl="0" indent="0">
              <a:buNone/>
            </a:pPr>
            <a:r>
              <a:rPr lang="uk-UA" b="1" dirty="0" smtClean="0">
                <a:solidFill>
                  <a:schemeClr val="accent1">
                    <a:lumMod val="75000"/>
                  </a:schemeClr>
                </a:solidFill>
              </a:rPr>
              <a:t>       як виконуються повноваження щодо  </a:t>
            </a:r>
            <a:r>
              <a:rPr lang="uk-UA" b="1" dirty="0">
                <a:solidFill>
                  <a:schemeClr val="accent1">
                    <a:lumMod val="75000"/>
                  </a:schemeClr>
                </a:solidFill>
              </a:rPr>
              <a:t>управління </a:t>
            </a:r>
            <a:r>
              <a:rPr lang="uk-UA" b="1" dirty="0" smtClean="0">
                <a:solidFill>
                  <a:schemeClr val="accent1">
                    <a:lumMod val="75000"/>
                  </a:schemeClr>
                </a:solidFill>
              </a:rPr>
              <a:t>	об'єктами  	комунальної  </a:t>
            </a:r>
            <a:r>
              <a:rPr lang="uk-UA" b="1" dirty="0">
                <a:solidFill>
                  <a:schemeClr val="accent1">
                    <a:lumMod val="75000"/>
                  </a:schemeClr>
                </a:solidFill>
              </a:rPr>
              <a:t>власності </a:t>
            </a:r>
            <a:r>
              <a:rPr lang="uk-UA" b="1" dirty="0" smtClean="0">
                <a:solidFill>
                  <a:schemeClr val="accent1">
                    <a:lumMod val="75000"/>
                  </a:schemeClr>
                </a:solidFill>
              </a:rPr>
              <a:t> різними розпорядниками коштів ?</a:t>
            </a:r>
            <a:endParaRPr lang="ru-RU" b="1"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4</a:t>
            </a:fld>
            <a:endParaRPr lang="ru-RU"/>
          </a:p>
        </p:txBody>
      </p:sp>
    </p:spTree>
    <p:extLst>
      <p:ext uri="{BB962C8B-B14F-4D97-AF65-F5344CB8AC3E}">
        <p14:creationId xmlns:p14="http://schemas.microsoft.com/office/powerpoint/2010/main" xmlns="" val="3418713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Критерії оцінки (продовження)</a:t>
            </a:r>
            <a:endParaRPr lang="ru-RU" dirty="0"/>
          </a:p>
        </p:txBody>
      </p:sp>
      <p:sp>
        <p:nvSpPr>
          <p:cNvPr id="3" name="Объект 2"/>
          <p:cNvSpPr>
            <a:spLocks noGrp="1"/>
          </p:cNvSpPr>
          <p:nvPr>
            <p:ph idx="1"/>
          </p:nvPr>
        </p:nvSpPr>
        <p:spPr/>
        <p:txBody>
          <a:bodyPr>
            <a:normAutofit/>
          </a:bodyPr>
          <a:lstStyle/>
          <a:p>
            <a:r>
              <a:rPr lang="uk-UA" b="1" dirty="0"/>
              <a:t>ефективність</a:t>
            </a:r>
            <a:r>
              <a:rPr lang="ru-RU" b="1" dirty="0"/>
              <a:t>:</a:t>
            </a:r>
            <a:endParaRPr lang="ru-RU" dirty="0"/>
          </a:p>
          <a:p>
            <a:pPr marL="0" lvl="0" indent="0">
              <a:buNone/>
            </a:pPr>
            <a:r>
              <a:rPr lang="ru-RU" b="1" dirty="0" smtClean="0">
                <a:solidFill>
                  <a:schemeClr val="accent1">
                    <a:lumMod val="75000"/>
                  </a:schemeClr>
                </a:solidFill>
              </a:rPr>
              <a:t>             -  </a:t>
            </a:r>
            <a:r>
              <a:rPr lang="ru-RU" b="1" dirty="0" err="1" smtClean="0">
                <a:solidFill>
                  <a:schemeClr val="accent1">
                    <a:lumMod val="75000"/>
                  </a:schemeClr>
                </a:solidFill>
              </a:rPr>
              <a:t>чи</a:t>
            </a:r>
            <a:r>
              <a:rPr lang="ru-RU" dirty="0" smtClean="0"/>
              <a:t> </a:t>
            </a:r>
            <a:r>
              <a:rPr lang="ru-RU" b="1" dirty="0" err="1" smtClean="0">
                <a:solidFill>
                  <a:schemeClr val="accent1">
                    <a:lumMod val="75000"/>
                  </a:schemeClr>
                </a:solidFill>
              </a:rPr>
              <a:t>отриманні</a:t>
            </a:r>
            <a:r>
              <a:rPr lang="ru-RU" b="1" dirty="0" smtClean="0">
                <a:solidFill>
                  <a:schemeClr val="accent1">
                    <a:lumMod val="75000"/>
                  </a:schemeClr>
                </a:solidFill>
              </a:rPr>
              <a:t>  </a:t>
            </a:r>
            <a:r>
              <a:rPr lang="ru-RU" b="1" dirty="0" err="1" smtClean="0">
                <a:solidFill>
                  <a:schemeClr val="accent1">
                    <a:lumMod val="75000"/>
                  </a:schemeClr>
                </a:solidFill>
              </a:rPr>
              <a:t>заплановані</a:t>
            </a:r>
            <a:r>
              <a:rPr lang="ru-RU" b="1" dirty="0" smtClean="0">
                <a:solidFill>
                  <a:schemeClr val="accent1">
                    <a:lumMod val="75000"/>
                  </a:schemeClr>
                </a:solidFill>
              </a:rPr>
              <a:t> </a:t>
            </a:r>
            <a:r>
              <a:rPr lang="ru-RU" b="1" dirty="0" err="1" smtClean="0">
                <a:solidFill>
                  <a:schemeClr val="accent1">
                    <a:lumMod val="75000"/>
                  </a:schemeClr>
                </a:solidFill>
              </a:rPr>
              <a:t>результати</a:t>
            </a:r>
            <a:r>
              <a:rPr lang="ru-RU" b="1" dirty="0" smtClean="0">
                <a:solidFill>
                  <a:schemeClr val="accent1">
                    <a:lumMod val="75000"/>
                  </a:schemeClr>
                </a:solidFill>
              </a:rPr>
              <a:t> при </a:t>
            </a:r>
            <a:r>
              <a:rPr lang="ru-RU" b="1" dirty="0" err="1" smtClean="0">
                <a:solidFill>
                  <a:schemeClr val="accent1">
                    <a:lumMod val="75000"/>
                  </a:schemeClr>
                </a:solidFill>
              </a:rPr>
              <a:t>мінімальному</a:t>
            </a:r>
            <a:r>
              <a:rPr lang="ru-RU" b="1" dirty="0" smtClean="0">
                <a:solidFill>
                  <a:schemeClr val="accent1">
                    <a:lumMod val="75000"/>
                  </a:schemeClr>
                </a:solidFill>
              </a:rPr>
              <a:t> 				        </a:t>
            </a:r>
            <a:r>
              <a:rPr lang="ru-RU" b="1" dirty="0" err="1" smtClean="0">
                <a:solidFill>
                  <a:schemeClr val="accent1">
                    <a:lumMod val="75000"/>
                  </a:schemeClr>
                </a:solidFill>
              </a:rPr>
              <a:t>використанні</a:t>
            </a:r>
            <a:r>
              <a:rPr lang="ru-RU" b="1" dirty="0" smtClean="0">
                <a:solidFill>
                  <a:schemeClr val="accent1">
                    <a:lumMod val="75000"/>
                  </a:schemeClr>
                </a:solidFill>
              </a:rPr>
              <a:t> </a:t>
            </a:r>
            <a:r>
              <a:rPr lang="ru-RU" b="1" dirty="0" err="1">
                <a:solidFill>
                  <a:schemeClr val="accent1">
                    <a:lumMod val="75000"/>
                  </a:schemeClr>
                </a:solidFill>
              </a:rPr>
              <a:t>бюджетних</a:t>
            </a:r>
            <a:r>
              <a:rPr lang="ru-RU" b="1" dirty="0">
                <a:solidFill>
                  <a:schemeClr val="accent1">
                    <a:lumMod val="75000"/>
                  </a:schemeClr>
                </a:solidFill>
              </a:rPr>
              <a:t> </a:t>
            </a:r>
            <a:r>
              <a:rPr lang="ru-RU" b="1" dirty="0" err="1" smtClean="0">
                <a:solidFill>
                  <a:schemeClr val="accent1">
                    <a:lumMod val="75000"/>
                  </a:schemeClr>
                </a:solidFill>
              </a:rPr>
              <a:t>коштів</a:t>
            </a:r>
            <a:r>
              <a:rPr lang="ru-RU" b="1" dirty="0">
                <a:solidFill>
                  <a:schemeClr val="accent1">
                    <a:lumMod val="75000"/>
                  </a:schemeClr>
                </a:solidFill>
              </a:rPr>
              <a:t> </a:t>
            </a:r>
            <a:r>
              <a:rPr lang="ru-RU" b="1" dirty="0" smtClean="0">
                <a:solidFill>
                  <a:schemeClr val="accent1">
                    <a:lumMod val="75000"/>
                  </a:schemeClr>
                </a:solidFill>
              </a:rPr>
              <a:t>?</a:t>
            </a:r>
            <a:endParaRPr lang="ru-RU" b="1" dirty="0">
              <a:solidFill>
                <a:schemeClr val="accent1">
                  <a:lumMod val="75000"/>
                </a:schemeClr>
              </a:solidFill>
            </a:endParaRPr>
          </a:p>
          <a:p>
            <a:r>
              <a:rPr lang="ru-RU" b="1" dirty="0"/>
              <a:t> </a:t>
            </a:r>
            <a:r>
              <a:rPr lang="ru-RU" b="1" dirty="0" err="1"/>
              <a:t>законність</a:t>
            </a:r>
            <a:r>
              <a:rPr lang="ru-RU" b="1" dirty="0"/>
              <a:t>, </a:t>
            </a:r>
            <a:r>
              <a:rPr lang="ru-RU" b="1" dirty="0" err="1"/>
              <a:t>своєчасність</a:t>
            </a:r>
            <a:r>
              <a:rPr lang="ru-RU" b="1" dirty="0"/>
              <a:t> і </a:t>
            </a:r>
            <a:r>
              <a:rPr lang="ru-RU" b="1" dirty="0" err="1"/>
              <a:t>повнота</a:t>
            </a:r>
            <a:r>
              <a:rPr lang="ru-RU" b="1" dirty="0"/>
              <a:t> </a:t>
            </a:r>
            <a:r>
              <a:rPr lang="ru-RU" b="1" dirty="0" err="1"/>
              <a:t>прийняття</a:t>
            </a:r>
            <a:r>
              <a:rPr lang="ru-RU" b="1" dirty="0"/>
              <a:t> </a:t>
            </a:r>
            <a:r>
              <a:rPr lang="ru-RU" b="1" dirty="0" err="1"/>
              <a:t>управлінських</a:t>
            </a:r>
            <a:r>
              <a:rPr lang="ru-RU" b="1" dirty="0"/>
              <a:t> </a:t>
            </a:r>
            <a:r>
              <a:rPr lang="ru-RU" b="1" dirty="0" err="1"/>
              <a:t>рішень</a:t>
            </a:r>
            <a:r>
              <a:rPr lang="ru-RU" b="1" dirty="0"/>
              <a:t>: </a:t>
            </a:r>
            <a:endParaRPr lang="ru-RU" dirty="0"/>
          </a:p>
          <a:p>
            <a:pPr marL="0" lvl="0" indent="0">
              <a:buNone/>
            </a:pPr>
            <a:r>
              <a:rPr lang="ru-RU" b="1" dirty="0">
                <a:solidFill>
                  <a:schemeClr val="accent1">
                    <a:lumMod val="75000"/>
                  </a:schemeClr>
                </a:solidFill>
              </a:rPr>
              <a:t> </a:t>
            </a:r>
            <a:r>
              <a:rPr lang="ru-RU" b="1" dirty="0" smtClean="0">
                <a:solidFill>
                  <a:schemeClr val="accent1">
                    <a:lumMod val="75000"/>
                  </a:schemeClr>
                </a:solidFill>
              </a:rPr>
              <a:t>            - </a:t>
            </a:r>
            <a:r>
              <a:rPr lang="ru-RU" b="1" dirty="0" err="1" smtClean="0">
                <a:solidFill>
                  <a:schemeClr val="accent1">
                    <a:lumMod val="75000"/>
                  </a:schemeClr>
                </a:solidFill>
              </a:rPr>
              <a:t>чи</a:t>
            </a:r>
            <a:r>
              <a:rPr lang="ru-RU" b="1" dirty="0" smtClean="0">
                <a:solidFill>
                  <a:schemeClr val="accent1">
                    <a:lumMod val="75000"/>
                  </a:schemeClr>
                </a:solidFill>
              </a:rPr>
              <a:t> </a:t>
            </a:r>
            <a:r>
              <a:rPr lang="ru-RU" b="1" dirty="0" err="1" smtClean="0">
                <a:solidFill>
                  <a:schemeClr val="accent1">
                    <a:lumMod val="75000"/>
                  </a:schemeClr>
                </a:solidFill>
              </a:rPr>
              <a:t>відповідають</a:t>
            </a:r>
            <a:r>
              <a:rPr lang="ru-RU" b="1" dirty="0" smtClean="0">
                <a:solidFill>
                  <a:schemeClr val="accent1">
                    <a:lumMod val="75000"/>
                  </a:schemeClr>
                </a:solidFill>
              </a:rPr>
              <a:t>  </a:t>
            </a:r>
            <a:r>
              <a:rPr lang="ru-RU" b="1" dirty="0" err="1" smtClean="0">
                <a:solidFill>
                  <a:schemeClr val="accent1">
                    <a:lumMod val="75000"/>
                  </a:schemeClr>
                </a:solidFill>
              </a:rPr>
              <a:t>прийняті</a:t>
            </a:r>
            <a:r>
              <a:rPr lang="ru-RU" b="1" dirty="0" smtClean="0">
                <a:solidFill>
                  <a:schemeClr val="accent1">
                    <a:lumMod val="75000"/>
                  </a:schemeClr>
                </a:solidFill>
              </a:rPr>
              <a:t> </a:t>
            </a:r>
            <a:r>
              <a:rPr lang="ru-RU" b="1" dirty="0" err="1" smtClean="0">
                <a:solidFill>
                  <a:schemeClr val="accent1">
                    <a:lumMod val="75000"/>
                  </a:schemeClr>
                </a:solidFill>
              </a:rPr>
              <a:t>рішення</a:t>
            </a:r>
            <a:r>
              <a:rPr lang="ru-RU" b="1" dirty="0" smtClean="0">
                <a:solidFill>
                  <a:schemeClr val="accent1">
                    <a:lumMod val="75000"/>
                  </a:schemeClr>
                </a:solidFill>
              </a:rPr>
              <a:t>  </a:t>
            </a:r>
            <a:r>
              <a:rPr lang="ru-RU" b="1" dirty="0" err="1" smtClean="0">
                <a:solidFill>
                  <a:schemeClr val="accent1">
                    <a:lumMod val="75000"/>
                  </a:schemeClr>
                </a:solidFill>
              </a:rPr>
              <a:t>Вознесенської</a:t>
            </a:r>
            <a:r>
              <a:rPr lang="ru-RU" b="1" dirty="0" smtClean="0">
                <a:solidFill>
                  <a:schemeClr val="accent1">
                    <a:lumMod val="75000"/>
                  </a:schemeClr>
                </a:solidFill>
              </a:rPr>
              <a:t> </a:t>
            </a:r>
            <a:r>
              <a:rPr lang="ru-RU" b="1" dirty="0" err="1" smtClean="0">
                <a:solidFill>
                  <a:schemeClr val="accent1">
                    <a:lumMod val="75000"/>
                  </a:schemeClr>
                </a:solidFill>
              </a:rPr>
              <a:t>міської</a:t>
            </a:r>
            <a:r>
              <a:rPr lang="ru-RU" b="1" dirty="0" smtClean="0">
                <a:solidFill>
                  <a:schemeClr val="accent1">
                    <a:lumMod val="75000"/>
                  </a:schemeClr>
                </a:solidFill>
              </a:rPr>
              <a:t> ради  			 нормам </a:t>
            </a:r>
            <a:r>
              <a:rPr lang="ru-RU" b="1" dirty="0">
                <a:solidFill>
                  <a:schemeClr val="accent1">
                    <a:lumMod val="75000"/>
                  </a:schemeClr>
                </a:solidFill>
              </a:rPr>
              <a:t>чинного </a:t>
            </a:r>
            <a:r>
              <a:rPr lang="ru-RU" b="1" dirty="0" err="1" smtClean="0">
                <a:solidFill>
                  <a:schemeClr val="accent1">
                    <a:lumMod val="75000"/>
                  </a:schemeClr>
                </a:solidFill>
              </a:rPr>
              <a:t>законодавства</a:t>
            </a:r>
            <a:r>
              <a:rPr lang="ru-RU" b="1" dirty="0" smtClean="0">
                <a:solidFill>
                  <a:schemeClr val="accent1">
                    <a:lumMod val="75000"/>
                  </a:schemeClr>
                </a:solidFill>
              </a:rPr>
              <a:t> ?</a:t>
            </a:r>
          </a:p>
          <a:p>
            <a:pPr marL="0" lvl="0" indent="0">
              <a:buNone/>
            </a:pPr>
            <a:r>
              <a:rPr lang="ru-RU" b="1" dirty="0" smtClean="0">
                <a:solidFill>
                  <a:schemeClr val="accent1">
                    <a:lumMod val="75000"/>
                  </a:schemeClr>
                </a:solidFill>
              </a:rPr>
              <a:t>             - </a:t>
            </a:r>
            <a:r>
              <a:rPr lang="ru-RU" b="1" dirty="0" err="1" smtClean="0">
                <a:solidFill>
                  <a:schemeClr val="accent1">
                    <a:lumMod val="75000"/>
                  </a:schemeClr>
                </a:solidFill>
              </a:rPr>
              <a:t>чи</a:t>
            </a:r>
            <a:r>
              <a:rPr lang="ru-RU" b="1" dirty="0" smtClean="0">
                <a:solidFill>
                  <a:schemeClr val="accent1">
                    <a:lumMod val="75000"/>
                  </a:schemeClr>
                </a:solidFill>
              </a:rPr>
              <a:t> </a:t>
            </a:r>
            <a:r>
              <a:rPr lang="ru-RU" b="1" dirty="0" err="1" smtClean="0">
                <a:solidFill>
                  <a:schemeClr val="accent1">
                    <a:lumMod val="75000"/>
                  </a:schemeClr>
                </a:solidFill>
              </a:rPr>
              <a:t>вчасно</a:t>
            </a:r>
            <a:r>
              <a:rPr lang="ru-RU" b="1" dirty="0" smtClean="0">
                <a:solidFill>
                  <a:schemeClr val="accent1">
                    <a:lumMod val="75000"/>
                  </a:schemeClr>
                </a:solidFill>
              </a:rPr>
              <a:t> </a:t>
            </a:r>
            <a:r>
              <a:rPr lang="ru-RU" b="1" dirty="0" err="1" smtClean="0">
                <a:solidFill>
                  <a:schemeClr val="accent1">
                    <a:lumMod val="75000"/>
                  </a:schemeClr>
                </a:solidFill>
              </a:rPr>
              <a:t>приймаються</a:t>
            </a:r>
            <a:r>
              <a:rPr lang="ru-RU" b="1" dirty="0" smtClean="0">
                <a:solidFill>
                  <a:schemeClr val="accent1">
                    <a:lumMod val="75000"/>
                  </a:schemeClr>
                </a:solidFill>
              </a:rPr>
              <a:t>  </a:t>
            </a:r>
            <a:r>
              <a:rPr lang="ru-RU" b="1" dirty="0" err="1" smtClean="0">
                <a:solidFill>
                  <a:schemeClr val="accent1">
                    <a:lumMod val="75000"/>
                  </a:schemeClr>
                </a:solidFill>
              </a:rPr>
              <a:t>рішення</a:t>
            </a:r>
            <a:r>
              <a:rPr lang="ru-RU" b="1" dirty="0" smtClean="0">
                <a:solidFill>
                  <a:schemeClr val="accent1">
                    <a:lumMod val="75000"/>
                  </a:schemeClr>
                </a:solidFill>
              </a:rPr>
              <a:t> ?</a:t>
            </a:r>
          </a:p>
          <a:p>
            <a:pPr marL="0" lvl="0" indent="0">
              <a:buNone/>
            </a:pPr>
            <a:r>
              <a:rPr lang="ru-RU" b="1" dirty="0" smtClean="0">
                <a:solidFill>
                  <a:schemeClr val="accent1">
                    <a:lumMod val="75000"/>
                  </a:schemeClr>
                </a:solidFill>
              </a:rPr>
              <a:t>             - </a:t>
            </a:r>
            <a:r>
              <a:rPr lang="ru-RU" b="1" dirty="0" err="1" smtClean="0">
                <a:solidFill>
                  <a:schemeClr val="accent1">
                    <a:lumMod val="75000"/>
                  </a:schemeClr>
                </a:solidFill>
              </a:rPr>
              <a:t>чи</a:t>
            </a:r>
            <a:r>
              <a:rPr lang="ru-RU" b="1" dirty="0" smtClean="0">
                <a:solidFill>
                  <a:schemeClr val="accent1">
                    <a:lumMod val="75000"/>
                  </a:schemeClr>
                </a:solidFill>
              </a:rPr>
              <a:t>  </a:t>
            </a:r>
            <a:r>
              <a:rPr lang="ru-RU" b="1" dirty="0" err="1" smtClean="0">
                <a:solidFill>
                  <a:schemeClr val="accent1">
                    <a:lumMod val="75000"/>
                  </a:schemeClr>
                </a:solidFill>
              </a:rPr>
              <a:t>всі</a:t>
            </a:r>
            <a:r>
              <a:rPr lang="ru-RU" b="1" dirty="0" smtClean="0">
                <a:solidFill>
                  <a:schemeClr val="accent1">
                    <a:lumMod val="75000"/>
                  </a:schemeClr>
                </a:solidFill>
              </a:rPr>
              <a:t>  </a:t>
            </a:r>
            <a:r>
              <a:rPr lang="ru-RU" b="1" dirty="0" err="1" smtClean="0">
                <a:solidFill>
                  <a:schemeClr val="accent1">
                    <a:lumMod val="75000"/>
                  </a:schemeClr>
                </a:solidFill>
              </a:rPr>
              <a:t>рішення</a:t>
            </a:r>
            <a:r>
              <a:rPr lang="ru-RU" b="1" dirty="0" smtClean="0">
                <a:solidFill>
                  <a:schemeClr val="accent1">
                    <a:lumMod val="75000"/>
                  </a:schemeClr>
                </a:solidFill>
              </a:rPr>
              <a:t>  </a:t>
            </a:r>
            <a:r>
              <a:rPr lang="ru-RU" b="1" dirty="0" err="1" smtClean="0">
                <a:solidFill>
                  <a:schemeClr val="accent1">
                    <a:lumMod val="75000"/>
                  </a:schemeClr>
                </a:solidFill>
              </a:rPr>
              <a:t>прийняті</a:t>
            </a:r>
            <a:r>
              <a:rPr lang="ru-RU" b="1" dirty="0" smtClean="0">
                <a:solidFill>
                  <a:schemeClr val="accent1">
                    <a:lumMod val="75000"/>
                  </a:schemeClr>
                </a:solidFill>
              </a:rPr>
              <a:t>  ? </a:t>
            </a:r>
            <a:endParaRPr lang="ru-RU" b="1" dirty="0">
              <a:solidFill>
                <a:schemeClr val="accent1">
                  <a:lumMod val="75000"/>
                </a:schemeClr>
              </a:solidFill>
            </a:endParaRPr>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5</a:t>
            </a:fld>
            <a:endParaRPr lang="ru-RU"/>
          </a:p>
        </p:txBody>
      </p:sp>
    </p:spTree>
    <p:extLst>
      <p:ext uri="{BB962C8B-B14F-4D97-AF65-F5344CB8AC3E}">
        <p14:creationId xmlns:p14="http://schemas.microsoft.com/office/powerpoint/2010/main" xmlns="" val="1004152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Висновки громадського аудиту :</a:t>
            </a:r>
            <a:r>
              <a:rPr lang="ru-RU" dirty="0"/>
              <a:t/>
            </a:r>
            <a:br>
              <a:rPr lang="ru-RU" dirty="0"/>
            </a:br>
            <a:r>
              <a:rPr lang="ru-RU" dirty="0" smtClean="0"/>
              <a:t>                </a:t>
            </a:r>
            <a:r>
              <a:rPr lang="ru-RU" b="1" dirty="0" smtClean="0">
                <a:solidFill>
                  <a:schemeClr val="accent1">
                    <a:lumMod val="75000"/>
                  </a:schemeClr>
                </a:solidFill>
              </a:rPr>
              <a:t>1.Документи</a:t>
            </a:r>
            <a:endParaRPr lang="ru-RU" b="1" dirty="0">
              <a:solidFill>
                <a:schemeClr val="accent1">
                  <a:lumMod val="75000"/>
                </a:schemeClr>
              </a:solidFill>
            </a:endParaRPr>
          </a:p>
        </p:txBody>
      </p:sp>
      <p:sp>
        <p:nvSpPr>
          <p:cNvPr id="3" name="Объект 2"/>
          <p:cNvSpPr>
            <a:spLocks noGrp="1"/>
          </p:cNvSpPr>
          <p:nvPr>
            <p:ph idx="1"/>
          </p:nvPr>
        </p:nvSpPr>
        <p:spPr/>
        <p:txBody>
          <a:bodyPr>
            <a:normAutofit/>
          </a:bodyPr>
          <a:lstStyle/>
          <a:p>
            <a:r>
              <a:rPr lang="uk-UA" b="1" dirty="0"/>
              <a:t>В Стратегічному плані </a:t>
            </a:r>
            <a:r>
              <a:rPr lang="uk-UA" b="1" dirty="0" smtClean="0"/>
              <a:t>міста </a:t>
            </a:r>
            <a:r>
              <a:rPr lang="uk-UA" b="1" dirty="0"/>
              <a:t>Вознесенська   </a:t>
            </a:r>
            <a:r>
              <a:rPr lang="uk-UA" b="1" dirty="0">
                <a:solidFill>
                  <a:schemeClr val="accent1">
                    <a:lumMod val="75000"/>
                  </a:schemeClr>
                </a:solidFill>
              </a:rPr>
              <a:t>відсутній розділ </a:t>
            </a:r>
            <a:r>
              <a:rPr lang="uk-UA" b="1" dirty="0" smtClean="0">
                <a:solidFill>
                  <a:schemeClr val="accent1">
                    <a:lumMod val="75000"/>
                  </a:schemeClr>
                </a:solidFill>
              </a:rPr>
              <a:t> щодо Управління </a:t>
            </a:r>
            <a:r>
              <a:rPr lang="uk-UA" b="1" dirty="0">
                <a:solidFill>
                  <a:schemeClr val="accent1">
                    <a:lumMod val="75000"/>
                  </a:schemeClr>
                </a:solidFill>
              </a:rPr>
              <a:t>та розвитку комунальною власністю міста.</a:t>
            </a:r>
          </a:p>
          <a:p>
            <a:r>
              <a:rPr lang="uk-UA" b="1" dirty="0"/>
              <a:t>В Управлінні комунальної власності Вознесенської міської ради не створено ефективну систему управління та внутрішнього контролю за використанням і розпорядженням комунальним майном </a:t>
            </a:r>
            <a:r>
              <a:rPr lang="uk-UA" dirty="0"/>
              <a:t>, </a:t>
            </a:r>
            <a:r>
              <a:rPr lang="uk-UA" b="1" dirty="0">
                <a:solidFill>
                  <a:schemeClr val="accent1">
                    <a:lumMod val="75000"/>
                  </a:schemeClr>
                </a:solidFill>
              </a:rPr>
              <a:t>переданим іншим розпорядникам коштів та комунальним підприємствам міста на праві оперативного управління. </a:t>
            </a:r>
          </a:p>
          <a:p>
            <a:r>
              <a:rPr lang="uk-UA" b="1" dirty="0"/>
              <a:t>Управління комунальної власності </a:t>
            </a:r>
            <a:r>
              <a:rPr lang="uk-UA" b="1" dirty="0" smtClean="0"/>
              <a:t> не </a:t>
            </a:r>
            <a:r>
              <a:rPr lang="uk-UA" b="1" dirty="0"/>
              <a:t>володіє повними і достовірними даними  про ефективність і законність використання </a:t>
            </a:r>
            <a:r>
              <a:rPr lang="uk-UA" b="1" dirty="0" smtClean="0"/>
              <a:t>коштів  </a:t>
            </a:r>
            <a:r>
              <a:rPr lang="uk-UA" b="1" dirty="0"/>
              <a:t>міського бюджету</a:t>
            </a:r>
            <a:r>
              <a:rPr lang="uk-UA" dirty="0"/>
              <a:t> </a:t>
            </a:r>
            <a:r>
              <a:rPr lang="uk-UA" b="1" dirty="0">
                <a:solidFill>
                  <a:schemeClr val="accent1">
                    <a:lumMod val="75000"/>
                  </a:schemeClr>
                </a:solidFill>
              </a:rPr>
              <a:t>на утримання та ремонт цих об’єктів.</a:t>
            </a:r>
            <a:endParaRPr lang="ru-RU" b="1" dirty="0">
              <a:solidFill>
                <a:schemeClr val="accent1">
                  <a:lumMod val="75000"/>
                </a:schemeClr>
              </a:solidFill>
            </a:endParaRPr>
          </a:p>
          <a:p>
            <a:r>
              <a:rPr lang="uk-UA" b="1" dirty="0">
                <a:solidFill>
                  <a:schemeClr val="accent1">
                    <a:lumMod val="75000"/>
                  </a:schemeClr>
                </a:solidFill>
              </a:rPr>
              <a:t>Відсутні технічні паспорти на 90% об’єктів</a:t>
            </a:r>
            <a:r>
              <a:rPr lang="uk-UA" dirty="0">
                <a:solidFill>
                  <a:schemeClr val="accent1">
                    <a:lumMod val="75000"/>
                  </a:schemeClr>
                </a:solidFill>
              </a:rPr>
              <a:t> </a:t>
            </a:r>
            <a:r>
              <a:rPr lang="uk-UA" b="1" dirty="0"/>
              <a:t>комунальної власності міста: дороги, зливостоки, парки, сквери, фонтан та ін.</a:t>
            </a:r>
            <a:endParaRPr lang="ru-RU" b="1" dirty="0"/>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6</a:t>
            </a:fld>
            <a:endParaRPr lang="ru-RU"/>
          </a:p>
        </p:txBody>
      </p:sp>
    </p:spTree>
    <p:extLst>
      <p:ext uri="{BB962C8B-B14F-4D97-AF65-F5344CB8AC3E}">
        <p14:creationId xmlns:p14="http://schemas.microsoft.com/office/powerpoint/2010/main" xmlns="" val="8957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8095" y="735028"/>
            <a:ext cx="8911687" cy="1280890"/>
          </a:xfrm>
        </p:spPr>
        <p:txBody>
          <a:bodyPr>
            <a:normAutofit/>
          </a:bodyPr>
          <a:lstStyle/>
          <a:p>
            <a:r>
              <a:rPr lang="uk-UA" b="1" dirty="0" smtClean="0"/>
              <a:t>2.Реєстри та облік комунальної власності</a:t>
            </a:r>
            <a:endParaRPr lang="ru-RU" b="1" dirty="0"/>
          </a:p>
        </p:txBody>
      </p:sp>
      <p:sp>
        <p:nvSpPr>
          <p:cNvPr id="3" name="Объект 2"/>
          <p:cNvSpPr>
            <a:spLocks noGrp="1"/>
          </p:cNvSpPr>
          <p:nvPr>
            <p:ph idx="1"/>
          </p:nvPr>
        </p:nvSpPr>
        <p:spPr>
          <a:xfrm>
            <a:off x="1760072" y="2015918"/>
            <a:ext cx="8761413" cy="4272823"/>
          </a:xfrm>
        </p:spPr>
        <p:txBody>
          <a:bodyPr>
            <a:normAutofit/>
          </a:bodyPr>
          <a:lstStyle/>
          <a:p>
            <a:pPr marL="0" indent="0">
              <a:buNone/>
            </a:pPr>
            <a:r>
              <a:rPr lang="uk-UA" sz="2400" b="1" dirty="0" smtClean="0"/>
              <a:t> У </a:t>
            </a:r>
            <a:r>
              <a:rPr lang="uk-UA" sz="2400" b="1" dirty="0"/>
              <a:t>Вознесенській міській раді </a:t>
            </a:r>
            <a:r>
              <a:rPr lang="uk-UA" sz="2400" b="1" dirty="0">
                <a:solidFill>
                  <a:schemeClr val="accent1">
                    <a:lumMod val="75000"/>
                  </a:schemeClr>
                </a:solidFill>
              </a:rPr>
              <a:t>не створений Єдиний р</a:t>
            </a:r>
            <a:r>
              <a:rPr lang="ru-RU" sz="2400" b="1" dirty="0" err="1">
                <a:solidFill>
                  <a:schemeClr val="accent1">
                    <a:lumMod val="75000"/>
                  </a:schemeClr>
                </a:solidFill>
              </a:rPr>
              <a:t>еєстр</a:t>
            </a:r>
            <a:r>
              <a:rPr lang="ru-RU" sz="2400" b="1" dirty="0">
                <a:solidFill>
                  <a:schemeClr val="accent1">
                    <a:lumMod val="75000"/>
                  </a:schemeClr>
                </a:solidFill>
              </a:rPr>
              <a:t> </a:t>
            </a:r>
            <a:r>
              <a:rPr lang="ru-RU" sz="2400" b="1" dirty="0" err="1">
                <a:solidFill>
                  <a:schemeClr val="accent1">
                    <a:lumMod val="75000"/>
                  </a:schemeClr>
                </a:solidFill>
              </a:rPr>
              <a:t>обліку</a:t>
            </a:r>
            <a:r>
              <a:rPr lang="ru-RU" sz="2400" b="1" dirty="0">
                <a:solidFill>
                  <a:schemeClr val="accent1">
                    <a:lumMod val="75000"/>
                  </a:schemeClr>
                </a:solidFill>
              </a:rPr>
              <a:t> </a:t>
            </a:r>
            <a:r>
              <a:rPr lang="ru-RU" sz="2400" b="1" dirty="0" err="1">
                <a:solidFill>
                  <a:schemeClr val="accent1">
                    <a:lumMod val="75000"/>
                  </a:schemeClr>
                </a:solidFill>
              </a:rPr>
              <a:t>об’єктів</a:t>
            </a:r>
            <a:r>
              <a:rPr lang="ru-RU" sz="2400" b="1" dirty="0">
                <a:solidFill>
                  <a:schemeClr val="accent1">
                    <a:lumMod val="75000"/>
                  </a:schemeClr>
                </a:solidFill>
              </a:rPr>
              <a:t> </a:t>
            </a:r>
            <a:r>
              <a:rPr lang="ru-RU" sz="2400" b="1" dirty="0" err="1">
                <a:solidFill>
                  <a:schemeClr val="accent1">
                    <a:lumMod val="75000"/>
                  </a:schemeClr>
                </a:solidFill>
              </a:rPr>
              <a:t>комунальної</a:t>
            </a:r>
            <a:r>
              <a:rPr lang="ru-RU" sz="2400" b="1" dirty="0">
                <a:solidFill>
                  <a:schemeClr val="accent1">
                    <a:lumMod val="75000"/>
                  </a:schemeClr>
                </a:solidFill>
              </a:rPr>
              <a:t> </a:t>
            </a:r>
            <a:r>
              <a:rPr lang="ru-RU" sz="2400" b="1" dirty="0" err="1">
                <a:solidFill>
                  <a:schemeClr val="accent1">
                    <a:lumMod val="75000"/>
                  </a:schemeClr>
                </a:solidFill>
              </a:rPr>
              <a:t>власності</a:t>
            </a:r>
            <a:r>
              <a:rPr lang="ru-RU" sz="2400" b="1" dirty="0">
                <a:solidFill>
                  <a:schemeClr val="accent1">
                    <a:lumMod val="75000"/>
                  </a:schemeClr>
                </a:solidFill>
              </a:rPr>
              <a:t> </a:t>
            </a:r>
            <a:r>
              <a:rPr lang="ru-RU" sz="2400" b="1" dirty="0" err="1">
                <a:solidFill>
                  <a:schemeClr val="accent1">
                    <a:lumMod val="75000"/>
                  </a:schemeClr>
                </a:solidFill>
              </a:rPr>
              <a:t>міста</a:t>
            </a:r>
            <a:r>
              <a:rPr lang="ru-RU" sz="2400" b="1" dirty="0">
                <a:solidFill>
                  <a:schemeClr val="accent1">
                    <a:lumMod val="75000"/>
                  </a:schemeClr>
                </a:solidFill>
              </a:rPr>
              <a:t> </a:t>
            </a:r>
            <a:r>
              <a:rPr lang="ru-RU" sz="2400" b="1" dirty="0" smtClean="0">
                <a:solidFill>
                  <a:schemeClr val="accent1">
                    <a:lumMod val="75000"/>
                  </a:schemeClr>
                </a:solidFill>
              </a:rPr>
              <a:t>:</a:t>
            </a:r>
          </a:p>
          <a:p>
            <a:endParaRPr lang="ru-RU" sz="2400" b="1" dirty="0">
              <a:solidFill>
                <a:schemeClr val="accent1">
                  <a:lumMod val="75000"/>
                </a:schemeClr>
              </a:solidFill>
            </a:endParaRPr>
          </a:p>
          <a:p>
            <a:pPr marL="0" lvl="0" indent="0">
              <a:buNone/>
            </a:pPr>
            <a:r>
              <a:rPr lang="ru-RU" sz="2000" dirty="0"/>
              <a:t> </a:t>
            </a:r>
            <a:r>
              <a:rPr lang="ru-RU" sz="2000" dirty="0" smtClean="0"/>
              <a:t>    -  </a:t>
            </a:r>
            <a:r>
              <a:rPr lang="ru-RU" sz="2000" b="1" dirty="0" err="1" smtClean="0"/>
              <a:t>облік</a:t>
            </a:r>
            <a:r>
              <a:rPr lang="ru-RU" sz="2000" b="1" dirty="0" smtClean="0"/>
              <a:t> </a:t>
            </a:r>
            <a:r>
              <a:rPr lang="ru-RU" sz="2000" b="1" dirty="0" err="1"/>
              <a:t>нерухомого</a:t>
            </a:r>
            <a:r>
              <a:rPr lang="ru-RU" sz="2000" b="1" dirty="0"/>
              <a:t> майна , </a:t>
            </a:r>
            <a:r>
              <a:rPr lang="ru-RU" sz="2000" b="1" dirty="0" err="1"/>
              <a:t>землі</a:t>
            </a:r>
            <a:r>
              <a:rPr lang="uk-UA" sz="2000" b="1" dirty="0"/>
              <a:t> та житлового фонду громади</a:t>
            </a:r>
            <a:r>
              <a:rPr lang="ru-RU" sz="2000" b="1" dirty="0"/>
              <a:t> </a:t>
            </a:r>
            <a:r>
              <a:rPr lang="ru-RU" sz="2000" b="1" dirty="0" err="1" smtClean="0"/>
              <a:t>здійснює</a:t>
            </a:r>
            <a:r>
              <a:rPr lang="ru-RU" sz="2000" b="1" dirty="0" smtClean="0"/>
              <a:t>   </a:t>
            </a:r>
            <a:r>
              <a:rPr lang="ru-RU" sz="2000" b="1" dirty="0" err="1" smtClean="0">
                <a:solidFill>
                  <a:schemeClr val="accent1">
                    <a:lumMod val="75000"/>
                  </a:schemeClr>
                </a:solidFill>
              </a:rPr>
              <a:t>Управління</a:t>
            </a:r>
            <a:r>
              <a:rPr lang="ru-RU" sz="2000" b="1" dirty="0" smtClean="0">
                <a:solidFill>
                  <a:schemeClr val="accent1">
                    <a:lumMod val="75000"/>
                  </a:schemeClr>
                </a:solidFill>
              </a:rPr>
              <a:t> </a:t>
            </a:r>
            <a:r>
              <a:rPr lang="ru-RU" sz="2000" b="1" dirty="0" err="1">
                <a:solidFill>
                  <a:schemeClr val="accent1">
                    <a:lumMod val="75000"/>
                  </a:schemeClr>
                </a:solidFill>
              </a:rPr>
              <a:t>комунальної</a:t>
            </a:r>
            <a:r>
              <a:rPr lang="ru-RU" sz="2000" b="1" dirty="0">
                <a:solidFill>
                  <a:schemeClr val="accent1">
                    <a:lumMod val="75000"/>
                  </a:schemeClr>
                </a:solidFill>
              </a:rPr>
              <a:t> </a:t>
            </a:r>
            <a:r>
              <a:rPr lang="ru-RU" sz="2000" b="1" dirty="0" err="1" smtClean="0">
                <a:solidFill>
                  <a:schemeClr val="accent1">
                    <a:lumMod val="75000"/>
                  </a:schemeClr>
                </a:solidFill>
              </a:rPr>
              <a:t>власності</a:t>
            </a:r>
            <a:r>
              <a:rPr lang="ru-RU" sz="2000" b="1" dirty="0">
                <a:solidFill>
                  <a:schemeClr val="accent1">
                    <a:lumMod val="75000"/>
                  </a:schemeClr>
                </a:solidFill>
              </a:rPr>
              <a:t> </a:t>
            </a:r>
            <a:r>
              <a:rPr lang="ru-RU" sz="2000" b="1" dirty="0" err="1" smtClean="0">
                <a:solidFill>
                  <a:schemeClr val="accent1">
                    <a:lumMod val="75000"/>
                  </a:schemeClr>
                </a:solidFill>
              </a:rPr>
              <a:t>міської</a:t>
            </a:r>
            <a:r>
              <a:rPr lang="ru-RU" sz="2000" b="1" dirty="0" smtClean="0">
                <a:solidFill>
                  <a:schemeClr val="accent1">
                    <a:lumMod val="75000"/>
                  </a:schemeClr>
                </a:solidFill>
              </a:rPr>
              <a:t> ради</a:t>
            </a:r>
          </a:p>
          <a:p>
            <a:pPr marL="0" lvl="0" indent="0">
              <a:buNone/>
            </a:pPr>
            <a:endParaRPr lang="ru-RU" sz="2000" b="1" dirty="0">
              <a:solidFill>
                <a:schemeClr val="accent1">
                  <a:lumMod val="75000"/>
                </a:schemeClr>
              </a:solidFill>
            </a:endParaRPr>
          </a:p>
          <a:p>
            <a:pPr marL="0" lvl="0" indent="0">
              <a:buNone/>
            </a:pPr>
            <a:r>
              <a:rPr lang="ru-RU" sz="2000" dirty="0" smtClean="0"/>
              <a:t>     </a:t>
            </a:r>
            <a:r>
              <a:rPr lang="ru-RU" sz="2000" b="1" dirty="0" smtClean="0"/>
              <a:t>- дороги</a:t>
            </a:r>
            <a:r>
              <a:rPr lang="ru-RU" sz="2000" b="1" dirty="0"/>
              <a:t>, парки, </a:t>
            </a:r>
            <a:r>
              <a:rPr lang="ru-RU" sz="2000" b="1" dirty="0" err="1"/>
              <a:t>цвинтарі</a:t>
            </a:r>
            <a:r>
              <a:rPr lang="ru-RU" sz="2000" b="1" dirty="0"/>
              <a:t>, </a:t>
            </a:r>
            <a:r>
              <a:rPr lang="ru-RU" sz="2000" b="1" dirty="0" err="1"/>
              <a:t>фонтани</a:t>
            </a:r>
            <a:r>
              <a:rPr lang="ru-RU" sz="2000" b="1" dirty="0"/>
              <a:t>, </a:t>
            </a:r>
            <a:r>
              <a:rPr lang="ru-RU" sz="2000" b="1" dirty="0" err="1"/>
              <a:t>свердловини</a:t>
            </a:r>
            <a:r>
              <a:rPr lang="ru-RU" sz="2000" b="1" dirty="0"/>
              <a:t> т.</a:t>
            </a:r>
            <a:r>
              <a:rPr lang="uk-UA" sz="2000" b="1" dirty="0"/>
              <a:t>і. </a:t>
            </a:r>
            <a:r>
              <a:rPr lang="ru-RU" sz="2000" b="1" dirty="0" err="1"/>
              <a:t>перебувають</a:t>
            </a:r>
            <a:r>
              <a:rPr lang="ru-RU" sz="2000" b="1" dirty="0"/>
              <a:t> на </a:t>
            </a:r>
            <a:r>
              <a:rPr lang="ru-RU" sz="2000" b="1" dirty="0" err="1"/>
              <a:t>балансі</a:t>
            </a:r>
            <a:r>
              <a:rPr lang="ru-RU" sz="2000" dirty="0"/>
              <a:t> </a:t>
            </a:r>
            <a:r>
              <a:rPr lang="ru-RU" sz="2000" b="1" dirty="0">
                <a:solidFill>
                  <a:schemeClr val="accent1">
                    <a:lumMod val="75000"/>
                  </a:schemeClr>
                </a:solidFill>
              </a:rPr>
              <a:t>у </a:t>
            </a:r>
            <a:r>
              <a:rPr lang="ru-RU" sz="2000" b="1" dirty="0" err="1">
                <a:solidFill>
                  <a:schemeClr val="accent1">
                    <a:lumMod val="75000"/>
                  </a:schemeClr>
                </a:solidFill>
              </a:rPr>
              <a:t>різних</a:t>
            </a:r>
            <a:r>
              <a:rPr lang="ru-RU" sz="2000" b="1" dirty="0">
                <a:solidFill>
                  <a:schemeClr val="accent1">
                    <a:lumMod val="75000"/>
                  </a:schemeClr>
                </a:solidFill>
              </a:rPr>
              <a:t> </a:t>
            </a:r>
            <a:r>
              <a:rPr lang="ru-RU" sz="2000" b="1" dirty="0" err="1">
                <a:solidFill>
                  <a:schemeClr val="accent1">
                    <a:lumMod val="75000"/>
                  </a:schemeClr>
                </a:solidFill>
              </a:rPr>
              <a:t>комунальних</a:t>
            </a:r>
            <a:r>
              <a:rPr lang="ru-RU" sz="2000" b="1" dirty="0">
                <a:solidFill>
                  <a:schemeClr val="accent1">
                    <a:lumMod val="75000"/>
                  </a:schemeClr>
                </a:solidFill>
              </a:rPr>
              <a:t> </a:t>
            </a:r>
            <a:r>
              <a:rPr lang="ru-RU" sz="2000" b="1" dirty="0" err="1">
                <a:solidFill>
                  <a:schemeClr val="accent1">
                    <a:lumMod val="75000"/>
                  </a:schemeClr>
                </a:solidFill>
              </a:rPr>
              <a:t>підприємств</a:t>
            </a:r>
            <a:r>
              <a:rPr lang="ru-RU" sz="2000" b="1" dirty="0" smtClean="0">
                <a:solidFill>
                  <a:schemeClr val="accent1">
                    <a:lumMod val="75000"/>
                  </a:schemeClr>
                </a:solidFill>
              </a:rPr>
              <a:t>.</a:t>
            </a:r>
          </a:p>
          <a:p>
            <a:pPr marL="0" lvl="0" indent="0">
              <a:buNone/>
            </a:pPr>
            <a:r>
              <a:rPr lang="ru-RU" sz="2000" b="1" dirty="0" smtClean="0">
                <a:solidFill>
                  <a:schemeClr val="accent1">
                    <a:lumMod val="75000"/>
                  </a:schemeClr>
                </a:solidFill>
              </a:rPr>
              <a:t>(  схема 1)</a:t>
            </a:r>
          </a:p>
          <a:p>
            <a:pPr lvl="0">
              <a:buFontTx/>
              <a:buChar char="-"/>
            </a:pPr>
            <a:endParaRPr lang="ru-RU" dirty="0">
              <a:solidFill>
                <a:schemeClr val="accent1">
                  <a:lumMod val="75000"/>
                </a:schemeClr>
              </a:solidFill>
            </a:endParaRPr>
          </a:p>
        </p:txBody>
      </p:sp>
      <p:sp>
        <p:nvSpPr>
          <p:cNvPr id="4" name="Номер слайда 3"/>
          <p:cNvSpPr>
            <a:spLocks noGrp="1"/>
          </p:cNvSpPr>
          <p:nvPr>
            <p:ph type="sldNum" sz="quarter" idx="12"/>
          </p:nvPr>
        </p:nvSpPr>
        <p:spPr/>
        <p:txBody>
          <a:bodyPr/>
          <a:lstStyle/>
          <a:p>
            <a:fld id="{F8194ABB-2894-42A2-9756-87B176407D09}" type="slidenum">
              <a:rPr lang="ru-RU" smtClean="0"/>
              <a:pPr/>
              <a:t>7</a:t>
            </a:fld>
            <a:endParaRPr lang="ru-RU"/>
          </a:p>
        </p:txBody>
      </p:sp>
    </p:spTree>
    <p:extLst>
      <p:ext uri="{BB962C8B-B14F-4D97-AF65-F5344CB8AC3E}">
        <p14:creationId xmlns:p14="http://schemas.microsoft.com/office/powerpoint/2010/main" xmlns="" val="1404056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02095" y="787782"/>
            <a:ext cx="9787810" cy="5139288"/>
          </a:xfrm>
          <a:prstGeom prst="rect">
            <a:avLst/>
          </a:prstGeom>
        </p:spPr>
      </p:pic>
      <p:sp>
        <p:nvSpPr>
          <p:cNvPr id="3" name="Номер слайда 2"/>
          <p:cNvSpPr>
            <a:spLocks noGrp="1"/>
          </p:cNvSpPr>
          <p:nvPr>
            <p:ph type="sldNum" sz="quarter" idx="12"/>
          </p:nvPr>
        </p:nvSpPr>
        <p:spPr/>
        <p:txBody>
          <a:bodyPr/>
          <a:lstStyle/>
          <a:p>
            <a:fld id="{F8194ABB-2894-42A2-9756-87B176407D09}" type="slidenum">
              <a:rPr lang="ru-RU" smtClean="0"/>
              <a:pPr/>
              <a:t>8</a:t>
            </a:fld>
            <a:endParaRPr lang="ru-RU"/>
          </a:p>
        </p:txBody>
      </p:sp>
    </p:spTree>
    <p:extLst>
      <p:ext uri="{BB962C8B-B14F-4D97-AF65-F5344CB8AC3E}">
        <p14:creationId xmlns:p14="http://schemas.microsoft.com/office/powerpoint/2010/main" xmlns="" val="934255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000" b="1" dirty="0" smtClean="0"/>
              <a:t> </a:t>
            </a:r>
            <a:r>
              <a:rPr lang="uk-UA" b="1" dirty="0" smtClean="0"/>
              <a:t>3. </a:t>
            </a:r>
            <a:r>
              <a:rPr lang="uk-UA" b="1" dirty="0"/>
              <a:t>В</a:t>
            </a:r>
            <a:r>
              <a:rPr lang="uk-UA" b="1" dirty="0" smtClean="0"/>
              <a:t>ідсутні нормативно-правові акти:</a:t>
            </a:r>
            <a:endParaRPr lang="ru-RU" dirty="0"/>
          </a:p>
        </p:txBody>
      </p:sp>
      <p:sp>
        <p:nvSpPr>
          <p:cNvPr id="3" name="Объект 2"/>
          <p:cNvSpPr>
            <a:spLocks noGrp="1"/>
          </p:cNvSpPr>
          <p:nvPr>
            <p:ph idx="1"/>
          </p:nvPr>
        </p:nvSpPr>
        <p:spPr/>
        <p:txBody>
          <a:bodyPr>
            <a:normAutofit/>
          </a:bodyPr>
          <a:lstStyle/>
          <a:p>
            <a:r>
              <a:rPr lang="uk-UA" b="1" dirty="0"/>
              <a:t>Не розроблена </a:t>
            </a:r>
            <a:r>
              <a:rPr lang="uk-UA" b="1" dirty="0">
                <a:solidFill>
                  <a:schemeClr val="accent1">
                    <a:lumMod val="75000"/>
                  </a:schemeClr>
                </a:solidFill>
              </a:rPr>
              <a:t>міська  комплексна програма  управління об’єктами  комунальною власністю Територіальної громади міста Вознесенська </a:t>
            </a:r>
            <a:endParaRPr lang="ru-RU" b="1" dirty="0">
              <a:solidFill>
                <a:schemeClr val="accent1">
                  <a:lumMod val="75000"/>
                </a:schemeClr>
              </a:solidFill>
            </a:endParaRPr>
          </a:p>
          <a:p>
            <a:pPr fontAlgn="base"/>
            <a:r>
              <a:rPr lang="uk-UA" b="1" dirty="0" smtClean="0"/>
              <a:t>Відсутнє </a:t>
            </a:r>
            <a:r>
              <a:rPr lang="uk-UA" b="1" dirty="0"/>
              <a:t>Рішення міської ради </a:t>
            </a:r>
            <a:r>
              <a:rPr lang="uk-UA" dirty="0">
                <a:solidFill>
                  <a:schemeClr val="accent1">
                    <a:lumMod val="75000"/>
                  </a:schemeClr>
                </a:solidFill>
              </a:rPr>
              <a:t>«</a:t>
            </a:r>
            <a:r>
              <a:rPr lang="uk-UA" b="1" dirty="0">
                <a:solidFill>
                  <a:schemeClr val="accent1">
                    <a:lumMod val="75000"/>
                  </a:schemeClr>
                </a:solidFill>
              </a:rPr>
              <a:t>Про передання іншим органам окремих повноважень щодо управління майном, яке належить до комунальної </a:t>
            </a:r>
            <a:r>
              <a:rPr lang="uk-UA" b="1" dirty="0" smtClean="0">
                <a:solidFill>
                  <a:schemeClr val="accent1">
                    <a:lumMod val="75000"/>
                  </a:schemeClr>
                </a:solidFill>
              </a:rPr>
              <a:t>власності </a:t>
            </a:r>
            <a:r>
              <a:rPr lang="uk-UA" b="1" dirty="0">
                <a:solidFill>
                  <a:schemeClr val="accent1">
                    <a:lumMod val="75000"/>
                  </a:schemeClr>
                </a:solidFill>
              </a:rPr>
              <a:t>відповідної територіальної громади, визначення меж цих повноважень й умов їх здійснення» </a:t>
            </a:r>
            <a:endParaRPr lang="ru-RU" dirty="0">
              <a:solidFill>
                <a:schemeClr val="accent1">
                  <a:lumMod val="75000"/>
                </a:schemeClr>
              </a:solidFill>
            </a:endParaRPr>
          </a:p>
          <a:p>
            <a:pPr marL="0" indent="0" fontAlgn="base">
              <a:buNone/>
            </a:pPr>
            <a:r>
              <a:rPr lang="uk-UA" sz="1400" i="1" dirty="0" smtClean="0"/>
              <a:t>       ( </a:t>
            </a:r>
            <a:r>
              <a:rPr lang="uk-UA" sz="1400" i="1" dirty="0"/>
              <a:t>відповідно до вимог п. 31 ч. 1 ст. 26 Закону України «Про місцеве самоврядування в Україні» </a:t>
            </a:r>
            <a:r>
              <a:rPr lang="uk-UA" sz="1400" i="1" dirty="0" smtClean="0"/>
              <a:t>							від </a:t>
            </a:r>
            <a:r>
              <a:rPr lang="uk-UA" sz="1400" i="1" dirty="0"/>
              <a:t>21.05.1997 </a:t>
            </a:r>
            <a:r>
              <a:rPr lang="uk-UA" dirty="0"/>
              <a:t>р.</a:t>
            </a:r>
            <a:r>
              <a:rPr lang="ru-RU" dirty="0"/>
              <a:t> </a:t>
            </a:r>
            <a:r>
              <a:rPr lang="uk-UA" b="1" u="sng" dirty="0">
                <a:hlinkClick r:id="rId2"/>
              </a:rPr>
              <a:t>№ 280/97-ВР</a:t>
            </a:r>
            <a:r>
              <a:rPr lang="uk-UA" dirty="0"/>
              <a:t>,</a:t>
            </a:r>
            <a:r>
              <a:rPr lang="ru-RU" dirty="0"/>
              <a:t> </a:t>
            </a:r>
            <a:r>
              <a:rPr lang="uk-UA" dirty="0"/>
              <a:t>).</a:t>
            </a:r>
            <a:endParaRPr lang="ru-RU" dirty="0"/>
          </a:p>
          <a:p>
            <a:r>
              <a:rPr lang="uk-UA" b="1" dirty="0" smtClean="0"/>
              <a:t>Відсутнє </a:t>
            </a:r>
            <a:r>
              <a:rPr lang="uk-UA" b="1" dirty="0"/>
              <a:t>р</a:t>
            </a:r>
            <a:r>
              <a:rPr lang="uk-UA" b="1" dirty="0" smtClean="0"/>
              <a:t>ішення </a:t>
            </a:r>
            <a:r>
              <a:rPr lang="uk-UA" b="1" dirty="0"/>
              <a:t>міської ради – </a:t>
            </a:r>
            <a:r>
              <a:rPr lang="uk-UA" b="1" dirty="0">
                <a:solidFill>
                  <a:schemeClr val="accent1">
                    <a:lumMod val="75000"/>
                  </a:schemeClr>
                </a:solidFill>
              </a:rPr>
              <a:t>«Про затвердження переліку об’єктів комунальної власності  по кожному розпоряднику бюджетних коштів». </a:t>
            </a:r>
            <a:r>
              <a:rPr lang="uk-UA" b="1" dirty="0"/>
              <a:t>– ( </a:t>
            </a:r>
            <a:r>
              <a:rPr lang="uk-UA" sz="1400" i="1" dirty="0"/>
              <a:t>ЗУ «Про місцеве самоврядування, ст.60, п.1)</a:t>
            </a:r>
            <a:endParaRPr lang="ru-RU" sz="1400" i="1" dirty="0"/>
          </a:p>
          <a:p>
            <a:endParaRPr lang="ru-RU" dirty="0"/>
          </a:p>
        </p:txBody>
      </p:sp>
      <p:sp>
        <p:nvSpPr>
          <p:cNvPr id="4" name="Номер слайда 3"/>
          <p:cNvSpPr>
            <a:spLocks noGrp="1"/>
          </p:cNvSpPr>
          <p:nvPr>
            <p:ph type="sldNum" sz="quarter" idx="12"/>
          </p:nvPr>
        </p:nvSpPr>
        <p:spPr/>
        <p:txBody>
          <a:bodyPr/>
          <a:lstStyle/>
          <a:p>
            <a:fld id="{F8194ABB-2894-42A2-9756-87B176407D09}" type="slidenum">
              <a:rPr lang="ru-RU" smtClean="0"/>
              <a:pPr/>
              <a:t>9</a:t>
            </a:fld>
            <a:endParaRPr lang="ru-RU"/>
          </a:p>
        </p:txBody>
      </p:sp>
    </p:spTree>
    <p:extLst>
      <p:ext uri="{BB962C8B-B14F-4D97-AF65-F5344CB8AC3E}">
        <p14:creationId xmlns:p14="http://schemas.microsoft.com/office/powerpoint/2010/main" xmlns="" val="1577874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1438</TotalTime>
  <Words>1800</Words>
  <Application>Microsoft Office PowerPoint</Application>
  <PresentationFormat>Произвольный</PresentationFormat>
  <Paragraphs>209</Paragraphs>
  <Slides>29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Легкий дым</vt:lpstr>
      <vt:lpstr>«Громадський аудит ефективності використання комунальної власності територіальної громади міста Вознесенська в інтересах її жителів»    26.06.2020р.,м.Миколаїв</vt:lpstr>
      <vt:lpstr>2 питання громадського аудиту</vt:lpstr>
      <vt:lpstr>Оперативні цілі проекту: аналіз</vt:lpstr>
      <vt:lpstr>Критерії оцінки громадського аудиту:</vt:lpstr>
      <vt:lpstr>Критерії оцінки (продовження)</vt:lpstr>
      <vt:lpstr>Висновки громадського аудиту :                 1.Документи</vt:lpstr>
      <vt:lpstr>2.Реєстри та облік комунальної власності</vt:lpstr>
      <vt:lpstr>Слайд 8</vt:lpstr>
      <vt:lpstr> 3. Відсутні нормативно-правові акти:</vt:lpstr>
      <vt:lpstr> 4. Мінімальне наповнення Спеціального фонду міського бюджету</vt:lpstr>
      <vt:lpstr>Аналіз наповнення бюджету міста Вознесенська та бюджету розвитку за 2017-2019 роки за рахунок продажу та оренди землі та комунального майна : </vt:lpstr>
      <vt:lpstr>В такому стані продається комунальне майно…</vt:lpstr>
      <vt:lpstr>Це бувше приміщення Служби в справах дітей Вознесенської міської ради, в якому знята вагонка, вирізані батареї, вибиті вікна …  Чи будуть бажаючі купляти комунальне майно в такому стані? </vt:lpstr>
      <vt:lpstr>  5. Бюджетні програми із землеустрою не виконуються</vt:lpstr>
      <vt:lpstr> 6. Прийняття рішень міської ради зменшують надходження до міського бюджету</vt:lpstr>
      <vt:lpstr>Приклади</vt:lpstr>
      <vt:lpstr>7. 56 %  приміщень комунальної власності здані в оренду за 1 грн.в рік</vt:lpstr>
      <vt:lpstr>Приміщення Вознесенського міськрайонного суду</vt:lpstr>
      <vt:lpstr> 8. 80 % комунальних підприємств міста - збиткові</vt:lpstr>
      <vt:lpstr>9.Комунальні підприємства Вознесенська найбільш закриті для громади</vt:lpstr>
      <vt:lpstr>Щоб не бути збитковими КП піднімають тарифи, що приводить до масових протестів вознесенців. Тариф на воду та водовідведення – найвищий по Україні і складає 67,65 грн.</vt:lpstr>
      <vt:lpstr> 10. Закриття дитячих установ приводить до збільшення витрат на утримання порожніх приміщень</vt:lpstr>
      <vt:lpstr> 11. Управління житловим фондом</vt:lpstr>
      <vt:lpstr> Рекомендації органам міської влади</vt:lpstr>
      <vt:lpstr>Розробити нормативно-правові акти</vt:lpstr>
      <vt:lpstr>Очікувані результати проекту:</vt:lpstr>
      <vt:lpstr>Що зроблено в рамках проекту</vt:lpstr>
      <vt:lpstr>Розпочато </vt:lpstr>
      <vt:lpstr>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«Ефективне використання комунальної власності територіальної громади міста Вознесенська в інтересах її жителів»</dc:title>
  <dc:creator>Татьяна</dc:creator>
  <cp:lastModifiedBy>Пользователь</cp:lastModifiedBy>
  <cp:revision>92</cp:revision>
  <dcterms:created xsi:type="dcterms:W3CDTF">2019-11-16T11:41:22Z</dcterms:created>
  <dcterms:modified xsi:type="dcterms:W3CDTF">2020-06-26T04:51:25Z</dcterms:modified>
</cp:coreProperties>
</file>